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59" r:id="rId4"/>
    <p:sldId id="269" r:id="rId5"/>
    <p:sldId id="271" r:id="rId6"/>
    <p:sldId id="270" r:id="rId7"/>
    <p:sldId id="275" r:id="rId8"/>
    <p:sldId id="274" r:id="rId9"/>
    <p:sldId id="273" r:id="rId10"/>
    <p:sldId id="256"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2241"/>
    <a:srgbClr val="FFFFFF"/>
    <a:srgbClr val="9F2141"/>
    <a:srgbClr val="803D4E"/>
    <a:srgbClr val="FFFAE3"/>
    <a:srgbClr val="404040"/>
    <a:srgbClr val="BF985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F0E8B-8357-4BE1-BC0B-83D5226DAD7E}" v="3" dt="2024-12-17T22:44:57.55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7" d="100"/>
          <a:sy n="117" d="100"/>
        </p:scale>
        <p:origin x="354" y="114"/>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Ruvalcaba" userId="47be2a392f7a08c9" providerId="LiveId" clId="{ABCF0E8B-8357-4BE1-BC0B-83D5226DAD7E}"/>
    <pc:docChg chg="custSel modSld">
      <pc:chgData name="Claudia Ruvalcaba" userId="47be2a392f7a08c9" providerId="LiveId" clId="{ABCF0E8B-8357-4BE1-BC0B-83D5226DAD7E}" dt="2024-12-17T22:47:03.170" v="71" actId="20577"/>
      <pc:docMkLst>
        <pc:docMk/>
      </pc:docMkLst>
      <pc:sldChg chg="addSp modSp mod">
        <pc:chgData name="Claudia Ruvalcaba" userId="47be2a392f7a08c9" providerId="LiveId" clId="{ABCF0E8B-8357-4BE1-BC0B-83D5226DAD7E}" dt="2024-12-17T22:45:01.062" v="58" actId="1076"/>
        <pc:sldMkLst>
          <pc:docMk/>
          <pc:sldMk cId="456105581" sldId="257"/>
        </pc:sldMkLst>
        <pc:picChg chg="add mod">
          <ac:chgData name="Claudia Ruvalcaba" userId="47be2a392f7a08c9" providerId="LiveId" clId="{ABCF0E8B-8357-4BE1-BC0B-83D5226DAD7E}" dt="2024-12-17T22:45:01.062" v="58" actId="1076"/>
          <ac:picMkLst>
            <pc:docMk/>
            <pc:sldMk cId="456105581" sldId="257"/>
            <ac:picMk id="7" creationId="{3DB2EA54-C008-5CD2-330A-780B2FAF44BD}"/>
          </ac:picMkLst>
        </pc:picChg>
      </pc:sldChg>
      <pc:sldChg chg="modSp mod">
        <pc:chgData name="Claudia Ruvalcaba" userId="47be2a392f7a08c9" providerId="LiveId" clId="{ABCF0E8B-8357-4BE1-BC0B-83D5226DAD7E}" dt="2024-12-17T22:47:03.170" v="71" actId="20577"/>
        <pc:sldMkLst>
          <pc:docMk/>
          <pc:sldMk cId="2858853887" sldId="269"/>
        </pc:sldMkLst>
        <pc:spChg chg="mod">
          <ac:chgData name="Claudia Ruvalcaba" userId="47be2a392f7a08c9" providerId="LiveId" clId="{ABCF0E8B-8357-4BE1-BC0B-83D5226DAD7E}" dt="2024-12-17T22:47:03.170" v="71" actId="20577"/>
          <ac:spMkLst>
            <pc:docMk/>
            <pc:sldMk cId="2858853887" sldId="269"/>
            <ac:spMk id="7" creationId="{889DA430-BB9F-5903-4045-302C11FD4DCE}"/>
          </ac:spMkLst>
        </pc:spChg>
      </pc:sldChg>
      <pc:sldChg chg="modSp mod">
        <pc:chgData name="Claudia Ruvalcaba" userId="47be2a392f7a08c9" providerId="LiveId" clId="{ABCF0E8B-8357-4BE1-BC0B-83D5226DAD7E}" dt="2024-12-17T18:59:53.305" v="15" actId="1076"/>
        <pc:sldMkLst>
          <pc:docMk/>
          <pc:sldMk cId="4046987773" sldId="271"/>
        </pc:sldMkLst>
        <pc:spChg chg="mod">
          <ac:chgData name="Claudia Ruvalcaba" userId="47be2a392f7a08c9" providerId="LiveId" clId="{ABCF0E8B-8357-4BE1-BC0B-83D5226DAD7E}" dt="2024-12-17T18:59:53.305" v="15" actId="1076"/>
          <ac:spMkLst>
            <pc:docMk/>
            <pc:sldMk cId="4046987773" sldId="271"/>
            <ac:spMk id="4" creationId="{D9208D7F-3FFC-5F3A-4E18-905D9B973BEF}"/>
          </ac:spMkLst>
        </pc:spChg>
        <pc:spChg chg="mod">
          <ac:chgData name="Claudia Ruvalcaba" userId="47be2a392f7a08c9" providerId="LiveId" clId="{ABCF0E8B-8357-4BE1-BC0B-83D5226DAD7E}" dt="2024-12-17T18:59:41.901" v="12" actId="1076"/>
          <ac:spMkLst>
            <pc:docMk/>
            <pc:sldMk cId="4046987773" sldId="271"/>
            <ac:spMk id="9" creationId="{F385EAEB-8AAF-4148-2533-48D557C78522}"/>
          </ac:spMkLst>
        </pc:spChg>
        <pc:spChg chg="mod">
          <ac:chgData name="Claudia Ruvalcaba" userId="47be2a392f7a08c9" providerId="LiveId" clId="{ABCF0E8B-8357-4BE1-BC0B-83D5226DAD7E}" dt="2024-12-17T18:59:38.174" v="11" actId="1076"/>
          <ac:spMkLst>
            <pc:docMk/>
            <pc:sldMk cId="4046987773" sldId="271"/>
            <ac:spMk id="10" creationId="{154CB0F3-B52B-EA09-BFC4-8E815F35F586}"/>
          </ac:spMkLst>
        </pc:spChg>
        <pc:picChg chg="mod">
          <ac:chgData name="Claudia Ruvalcaba" userId="47be2a392f7a08c9" providerId="LiveId" clId="{ABCF0E8B-8357-4BE1-BC0B-83D5226DAD7E}" dt="2024-12-17T18:59:35.835" v="10" actId="1076"/>
          <ac:picMkLst>
            <pc:docMk/>
            <pc:sldMk cId="4046987773" sldId="271"/>
            <ac:picMk id="12" creationId="{2E9E949B-77C7-A579-2373-E7EB8BAA8401}"/>
          </ac:picMkLst>
        </pc:picChg>
      </pc:sldChg>
      <pc:sldChg chg="addSp delSp modSp mod">
        <pc:chgData name="Claudia Ruvalcaba" userId="47be2a392f7a08c9" providerId="LiveId" clId="{ABCF0E8B-8357-4BE1-BC0B-83D5226DAD7E}" dt="2024-12-17T17:44:37.450" v="7" actId="20577"/>
        <pc:sldMkLst>
          <pc:docMk/>
          <pc:sldMk cId="319573265" sldId="273"/>
        </pc:sldMkLst>
        <pc:spChg chg="mod">
          <ac:chgData name="Claudia Ruvalcaba" userId="47be2a392f7a08c9" providerId="LiveId" clId="{ABCF0E8B-8357-4BE1-BC0B-83D5226DAD7E}" dt="2024-12-17T17:44:37.450" v="7" actId="20577"/>
          <ac:spMkLst>
            <pc:docMk/>
            <pc:sldMk cId="319573265" sldId="273"/>
            <ac:spMk id="11" creationId="{E257CF47-8AC8-3AE7-1B5E-FECCBEFE24AF}"/>
          </ac:spMkLst>
        </pc:spChg>
        <pc:graphicFrameChg chg="del">
          <ac:chgData name="Claudia Ruvalcaba" userId="47be2a392f7a08c9" providerId="LiveId" clId="{ABCF0E8B-8357-4BE1-BC0B-83D5226DAD7E}" dt="2024-12-17T17:43:26.373" v="0" actId="478"/>
          <ac:graphicFrameMkLst>
            <pc:docMk/>
            <pc:sldMk cId="319573265" sldId="273"/>
            <ac:graphicFrameMk id="12" creationId="{D1135C2E-F7C8-B743-CCA2-229FE6D86C38}"/>
          </ac:graphicFrameMkLst>
        </pc:graphicFrameChg>
        <pc:graphicFrameChg chg="add mod">
          <ac:chgData name="Claudia Ruvalcaba" userId="47be2a392f7a08c9" providerId="LiveId" clId="{ABCF0E8B-8357-4BE1-BC0B-83D5226DAD7E}" dt="2024-12-17T17:44:17.797" v="2" actId="1076"/>
          <ac:graphicFrameMkLst>
            <pc:docMk/>
            <pc:sldMk cId="319573265" sldId="273"/>
            <ac:graphicFrameMk id="14" creationId="{E111A754-C01D-3921-2EE9-93D9C74786C3}"/>
          </ac:graphicFrameMkLst>
        </pc:graphicFrameChg>
      </pc:sldChg>
      <pc:sldChg chg="modSp mod">
        <pc:chgData name="Claudia Ruvalcaba" userId="47be2a392f7a08c9" providerId="LiveId" clId="{ABCF0E8B-8357-4BE1-BC0B-83D5226DAD7E}" dt="2024-12-17T19:03:41.107" v="56" actId="20577"/>
        <pc:sldMkLst>
          <pc:docMk/>
          <pc:sldMk cId="2433966924" sldId="274"/>
        </pc:sldMkLst>
        <pc:spChg chg="mod">
          <ac:chgData name="Claudia Ruvalcaba" userId="47be2a392f7a08c9" providerId="LiveId" clId="{ABCF0E8B-8357-4BE1-BC0B-83D5226DAD7E}" dt="2024-12-17T19:03:41.107" v="56" actId="20577"/>
          <ac:spMkLst>
            <pc:docMk/>
            <pc:sldMk cId="2433966924" sldId="274"/>
            <ac:spMk id="8" creationId="{3E345B2E-620B-F3F4-4C1E-FA95C209D78B}"/>
          </ac:spMkLst>
        </pc:spChg>
      </pc:sldChg>
      <pc:sldChg chg="addSp delSp modSp mod">
        <pc:chgData name="Claudia Ruvalcaba" userId="47be2a392f7a08c9" providerId="LiveId" clId="{ABCF0E8B-8357-4BE1-BC0B-83D5226DAD7E}" dt="2024-12-17T19:02:54.675" v="32" actId="20577"/>
        <pc:sldMkLst>
          <pc:docMk/>
          <pc:sldMk cId="1752910218" sldId="275"/>
        </pc:sldMkLst>
        <pc:spChg chg="mod">
          <ac:chgData name="Claudia Ruvalcaba" userId="47be2a392f7a08c9" providerId="LiveId" clId="{ABCF0E8B-8357-4BE1-BC0B-83D5226DAD7E}" dt="2024-12-17T19:00:15.219" v="26" actId="20577"/>
          <ac:spMkLst>
            <pc:docMk/>
            <pc:sldMk cId="1752910218" sldId="275"/>
            <ac:spMk id="10" creationId="{4D0515DB-BF52-48C5-3690-80F24A6A284E}"/>
          </ac:spMkLst>
        </pc:spChg>
        <pc:spChg chg="mod">
          <ac:chgData name="Claudia Ruvalcaba" userId="47be2a392f7a08c9" providerId="LiveId" clId="{ABCF0E8B-8357-4BE1-BC0B-83D5226DAD7E}" dt="2024-12-17T19:02:54.675" v="32" actId="20577"/>
          <ac:spMkLst>
            <pc:docMk/>
            <pc:sldMk cId="1752910218" sldId="275"/>
            <ac:spMk id="14" creationId="{0599068D-AF47-9AF3-F88D-A1F1F3F82FE0}"/>
          </ac:spMkLst>
        </pc:spChg>
        <pc:graphicFrameChg chg="del">
          <ac:chgData name="Claudia Ruvalcaba" userId="47be2a392f7a08c9" providerId="LiveId" clId="{ABCF0E8B-8357-4BE1-BC0B-83D5226DAD7E}" dt="2024-12-17T19:02:38.971" v="27" actId="478"/>
          <ac:graphicFrameMkLst>
            <pc:docMk/>
            <pc:sldMk cId="1752910218" sldId="275"/>
            <ac:graphicFrameMk id="16" creationId="{18F24494-3B5C-09D3-0BFD-4A22C3F8FF1D}"/>
          </ac:graphicFrameMkLst>
        </pc:graphicFrameChg>
        <pc:graphicFrameChg chg="add mod">
          <ac:chgData name="Claudia Ruvalcaba" userId="47be2a392f7a08c9" providerId="LiveId" clId="{ABCF0E8B-8357-4BE1-BC0B-83D5226DAD7E}" dt="2024-12-17T19:02:48.124" v="29" actId="1076"/>
          <ac:graphicFrameMkLst>
            <pc:docMk/>
            <pc:sldMk cId="1752910218" sldId="275"/>
            <ac:graphicFrameMk id="17" creationId="{75770AE6-1106-CAD1-E569-CA8953745C04}"/>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E16E1940-A4FC-41CF-B141-0EF380B7625B}" type="datetimeFigureOut">
              <a:rPr lang="es-MX" smtClean="0"/>
              <a:t>17/12/2024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7C915B-77F9-4227-BF52-91214597F33B}" type="slidenum">
              <a:rPr lang="es-MX" smtClean="0"/>
              <a:t>‹Nº›</a:t>
            </a:fld>
            <a:endParaRPr lang="es-MX"/>
          </a:p>
        </p:txBody>
      </p:sp>
    </p:spTree>
    <p:extLst>
      <p:ext uri="{BB962C8B-B14F-4D97-AF65-F5344CB8AC3E}">
        <p14:creationId xmlns:p14="http://schemas.microsoft.com/office/powerpoint/2010/main" val="140048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16E1940-A4FC-41CF-B141-0EF380B7625B}" type="datetimeFigureOut">
              <a:rPr lang="es-MX" smtClean="0"/>
              <a:t>17/12/2024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7C915B-77F9-4227-BF52-91214597F33B}" type="slidenum">
              <a:rPr lang="es-MX" smtClean="0"/>
              <a:t>‹Nº›</a:t>
            </a:fld>
            <a:endParaRPr lang="es-MX"/>
          </a:p>
        </p:txBody>
      </p:sp>
    </p:spTree>
    <p:extLst>
      <p:ext uri="{BB962C8B-B14F-4D97-AF65-F5344CB8AC3E}">
        <p14:creationId xmlns:p14="http://schemas.microsoft.com/office/powerpoint/2010/main" val="77700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16E1940-A4FC-41CF-B141-0EF380B7625B}" type="datetimeFigureOut">
              <a:rPr lang="es-MX" smtClean="0"/>
              <a:t>17/12/2024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7C915B-77F9-4227-BF52-91214597F33B}" type="slidenum">
              <a:rPr lang="es-MX" smtClean="0"/>
              <a:t>‹Nº›</a:t>
            </a:fld>
            <a:endParaRPr lang="es-MX"/>
          </a:p>
        </p:txBody>
      </p:sp>
    </p:spTree>
    <p:extLst>
      <p:ext uri="{BB962C8B-B14F-4D97-AF65-F5344CB8AC3E}">
        <p14:creationId xmlns:p14="http://schemas.microsoft.com/office/powerpoint/2010/main" val="269004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16E1940-A4FC-41CF-B141-0EF380B7625B}" type="datetimeFigureOut">
              <a:rPr lang="es-MX" smtClean="0"/>
              <a:t>17/12/2024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7C915B-77F9-4227-BF52-91214597F33B}" type="slidenum">
              <a:rPr lang="es-MX" smtClean="0"/>
              <a:t>‹Nº›</a:t>
            </a:fld>
            <a:endParaRPr lang="es-MX"/>
          </a:p>
        </p:txBody>
      </p:sp>
    </p:spTree>
    <p:extLst>
      <p:ext uri="{BB962C8B-B14F-4D97-AF65-F5344CB8AC3E}">
        <p14:creationId xmlns:p14="http://schemas.microsoft.com/office/powerpoint/2010/main" val="89522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16E1940-A4FC-41CF-B141-0EF380B7625B}" type="datetimeFigureOut">
              <a:rPr lang="es-MX" smtClean="0"/>
              <a:t>17/12/2024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7C915B-77F9-4227-BF52-91214597F33B}" type="slidenum">
              <a:rPr lang="es-MX" smtClean="0"/>
              <a:t>‹Nº›</a:t>
            </a:fld>
            <a:endParaRPr lang="es-MX"/>
          </a:p>
        </p:txBody>
      </p:sp>
    </p:spTree>
    <p:extLst>
      <p:ext uri="{BB962C8B-B14F-4D97-AF65-F5344CB8AC3E}">
        <p14:creationId xmlns:p14="http://schemas.microsoft.com/office/powerpoint/2010/main" val="28685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E16E1940-A4FC-41CF-B141-0EF380B7625B}" type="datetimeFigureOut">
              <a:rPr lang="es-MX" smtClean="0"/>
              <a:t>17/12/2024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7C915B-77F9-4227-BF52-91214597F33B}" type="slidenum">
              <a:rPr lang="es-MX" smtClean="0"/>
              <a:t>‹Nº›</a:t>
            </a:fld>
            <a:endParaRPr lang="es-MX"/>
          </a:p>
        </p:txBody>
      </p:sp>
    </p:spTree>
    <p:extLst>
      <p:ext uri="{BB962C8B-B14F-4D97-AF65-F5344CB8AC3E}">
        <p14:creationId xmlns:p14="http://schemas.microsoft.com/office/powerpoint/2010/main" val="240335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E16E1940-A4FC-41CF-B141-0EF380B7625B}" type="datetimeFigureOut">
              <a:rPr lang="es-MX" smtClean="0"/>
              <a:t>17/12/2024</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D7C915B-77F9-4227-BF52-91214597F33B}" type="slidenum">
              <a:rPr lang="es-MX" smtClean="0"/>
              <a:t>‹Nº›</a:t>
            </a:fld>
            <a:endParaRPr lang="es-MX"/>
          </a:p>
        </p:txBody>
      </p:sp>
    </p:spTree>
    <p:extLst>
      <p:ext uri="{BB962C8B-B14F-4D97-AF65-F5344CB8AC3E}">
        <p14:creationId xmlns:p14="http://schemas.microsoft.com/office/powerpoint/2010/main" val="391118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E16E1940-A4FC-41CF-B141-0EF380B7625B}" type="datetimeFigureOut">
              <a:rPr lang="es-MX" smtClean="0"/>
              <a:t>17/12/2024</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D7C915B-77F9-4227-BF52-91214597F33B}" type="slidenum">
              <a:rPr lang="es-MX" smtClean="0"/>
              <a:t>‹Nº›</a:t>
            </a:fld>
            <a:endParaRPr lang="es-MX"/>
          </a:p>
        </p:txBody>
      </p:sp>
    </p:spTree>
    <p:extLst>
      <p:ext uri="{BB962C8B-B14F-4D97-AF65-F5344CB8AC3E}">
        <p14:creationId xmlns:p14="http://schemas.microsoft.com/office/powerpoint/2010/main" val="337538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16E1940-A4FC-41CF-B141-0EF380B7625B}" type="datetimeFigureOut">
              <a:rPr lang="es-MX" smtClean="0"/>
              <a:t>17/12/2024</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D7C915B-77F9-4227-BF52-91214597F33B}" type="slidenum">
              <a:rPr lang="es-MX" smtClean="0"/>
              <a:t>‹Nº›</a:t>
            </a:fld>
            <a:endParaRPr lang="es-MX"/>
          </a:p>
        </p:txBody>
      </p:sp>
    </p:spTree>
    <p:extLst>
      <p:ext uri="{BB962C8B-B14F-4D97-AF65-F5344CB8AC3E}">
        <p14:creationId xmlns:p14="http://schemas.microsoft.com/office/powerpoint/2010/main" val="240533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16E1940-A4FC-41CF-B141-0EF380B7625B}" type="datetimeFigureOut">
              <a:rPr lang="es-MX" smtClean="0"/>
              <a:t>17/12/2024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7C915B-77F9-4227-BF52-91214597F33B}" type="slidenum">
              <a:rPr lang="es-MX" smtClean="0"/>
              <a:t>‹Nº›</a:t>
            </a:fld>
            <a:endParaRPr lang="es-MX"/>
          </a:p>
        </p:txBody>
      </p:sp>
    </p:spTree>
    <p:extLst>
      <p:ext uri="{BB962C8B-B14F-4D97-AF65-F5344CB8AC3E}">
        <p14:creationId xmlns:p14="http://schemas.microsoft.com/office/powerpoint/2010/main" val="112740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16E1940-A4FC-41CF-B141-0EF380B7625B}" type="datetimeFigureOut">
              <a:rPr lang="es-MX" smtClean="0"/>
              <a:t>17/12/2024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7C915B-77F9-4227-BF52-91214597F33B}" type="slidenum">
              <a:rPr lang="es-MX" smtClean="0"/>
              <a:t>‹Nº›</a:t>
            </a:fld>
            <a:endParaRPr lang="es-MX"/>
          </a:p>
        </p:txBody>
      </p:sp>
    </p:spTree>
    <p:extLst>
      <p:ext uri="{BB962C8B-B14F-4D97-AF65-F5344CB8AC3E}">
        <p14:creationId xmlns:p14="http://schemas.microsoft.com/office/powerpoint/2010/main" val="232417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1940-A4FC-41CF-B141-0EF380B7625B}" type="datetimeFigureOut">
              <a:rPr lang="es-MX" smtClean="0"/>
              <a:t>17/12/2024</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C915B-77F9-4227-BF52-91214597F33B}" type="slidenum">
              <a:rPr lang="es-MX" smtClean="0"/>
              <a:t>‹Nº›</a:t>
            </a:fld>
            <a:endParaRPr lang="es-MX"/>
          </a:p>
        </p:txBody>
      </p:sp>
    </p:spTree>
    <p:extLst>
      <p:ext uri="{BB962C8B-B14F-4D97-AF65-F5344CB8AC3E}">
        <p14:creationId xmlns:p14="http://schemas.microsoft.com/office/powerpoint/2010/main" val="189255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32004"/>
            <a:ext cx="12192000" cy="6922008"/>
          </a:xfrm>
          <a:prstGeom prst="rect">
            <a:avLst/>
          </a:prstGeom>
          <a:solidFill>
            <a:srgbClr val="FFF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57328"/>
          <a:stretch/>
        </p:blipFill>
        <p:spPr>
          <a:xfrm>
            <a:off x="0" y="3931920"/>
            <a:ext cx="12192000" cy="2926080"/>
          </a:xfrm>
          <a:prstGeom prst="rect">
            <a:avLst/>
          </a:prstGeom>
        </p:spPr>
      </p:pic>
      <p:sp>
        <p:nvSpPr>
          <p:cNvPr id="4" name="CuadroTexto 3"/>
          <p:cNvSpPr txBox="1"/>
          <p:nvPr/>
        </p:nvSpPr>
        <p:spPr>
          <a:xfrm>
            <a:off x="4928616" y="2949308"/>
            <a:ext cx="6327648" cy="523220"/>
          </a:xfrm>
          <a:prstGeom prst="rect">
            <a:avLst/>
          </a:prstGeom>
          <a:noFill/>
        </p:spPr>
        <p:txBody>
          <a:bodyPr wrap="square" rtlCol="0">
            <a:spAutoFit/>
          </a:bodyPr>
          <a:lstStyle/>
          <a:p>
            <a:r>
              <a:rPr lang="es-MX" sz="2800" dirty="0">
                <a:solidFill>
                  <a:srgbClr val="BF985C"/>
                </a:solidFill>
                <a:latin typeface="Cabin BOLD" pitchFamily="2" charset="0"/>
              </a:rPr>
              <a:t>FIDEICOMISO BIENESTAR EDUCATIVO</a:t>
            </a:r>
          </a:p>
        </p:txBody>
      </p:sp>
      <p:sp>
        <p:nvSpPr>
          <p:cNvPr id="5" name="CuadroTexto 4"/>
          <p:cNvSpPr txBox="1"/>
          <p:nvPr/>
        </p:nvSpPr>
        <p:spPr>
          <a:xfrm>
            <a:off x="4928616" y="3397364"/>
            <a:ext cx="6327648" cy="954107"/>
          </a:xfrm>
          <a:prstGeom prst="rect">
            <a:avLst/>
          </a:prstGeom>
          <a:noFill/>
        </p:spPr>
        <p:txBody>
          <a:bodyPr wrap="square" rtlCol="0">
            <a:spAutoFit/>
          </a:bodyPr>
          <a:lstStyle/>
          <a:p>
            <a:r>
              <a:rPr lang="es-ES" sz="2800" dirty="0">
                <a:solidFill>
                  <a:srgbClr val="9F2241"/>
                </a:solidFill>
                <a:latin typeface="Cabin BOLD" pitchFamily="2" charset="0"/>
              </a:rPr>
              <a:t>Programa Beca Leona Vicario de la Ciudad de México</a:t>
            </a:r>
            <a:endParaRPr lang="es-MX" sz="2800" dirty="0">
              <a:solidFill>
                <a:srgbClr val="9F2241"/>
              </a:solidFill>
              <a:latin typeface="Cabin BOLD" pitchFamily="2" charset="0"/>
            </a:endParaRPr>
          </a:p>
        </p:txBody>
      </p:sp>
      <p:sp>
        <p:nvSpPr>
          <p:cNvPr id="6" name="CuadroTexto 5">
            <a:extLst>
              <a:ext uri="{FF2B5EF4-FFF2-40B4-BE49-F238E27FC236}">
                <a16:creationId xmlns:a16="http://schemas.microsoft.com/office/drawing/2014/main" id="{E5C12607-6EEC-6230-4DF7-2A7F74F42572}"/>
              </a:ext>
            </a:extLst>
          </p:cNvPr>
          <p:cNvSpPr txBox="1"/>
          <p:nvPr/>
        </p:nvSpPr>
        <p:spPr>
          <a:xfrm>
            <a:off x="4928616" y="4279479"/>
            <a:ext cx="6327648" cy="707886"/>
          </a:xfrm>
          <a:prstGeom prst="rect">
            <a:avLst/>
          </a:prstGeom>
          <a:noFill/>
        </p:spPr>
        <p:txBody>
          <a:bodyPr wrap="square" rtlCol="0">
            <a:spAutoFit/>
          </a:bodyPr>
          <a:lstStyle/>
          <a:p>
            <a:r>
              <a:rPr lang="es-MX" sz="2000" dirty="0">
                <a:solidFill>
                  <a:srgbClr val="BF985C"/>
                </a:solidFill>
                <a:latin typeface="Cabin BOLD" pitchFamily="2" charset="0"/>
              </a:rPr>
              <a:t>Reporte Mensual de Resultados de Dispersión </a:t>
            </a:r>
          </a:p>
          <a:p>
            <a:r>
              <a:rPr lang="es-MX" sz="2000" dirty="0">
                <a:solidFill>
                  <a:srgbClr val="BF985C"/>
                </a:solidFill>
                <a:latin typeface="Cabin BOLD" pitchFamily="2" charset="0"/>
              </a:rPr>
              <a:t>NOVIEMBRE 2024</a:t>
            </a:r>
          </a:p>
        </p:txBody>
      </p:sp>
      <p:pic>
        <p:nvPicPr>
          <p:cNvPr id="7" name="Imagen 6">
            <a:extLst>
              <a:ext uri="{FF2B5EF4-FFF2-40B4-BE49-F238E27FC236}">
                <a16:creationId xmlns:a16="http://schemas.microsoft.com/office/drawing/2014/main" id="{3DB2EA54-C008-5CD2-330A-780B2FAF44BD}"/>
              </a:ext>
            </a:extLst>
          </p:cNvPr>
          <p:cNvPicPr>
            <a:picLocks noChangeAspect="1"/>
          </p:cNvPicPr>
          <p:nvPr/>
        </p:nvPicPr>
        <p:blipFill>
          <a:blip r:embed="rId3"/>
          <a:stretch>
            <a:fillRect/>
          </a:stretch>
        </p:blipFill>
        <p:spPr>
          <a:xfrm>
            <a:off x="709120" y="293981"/>
            <a:ext cx="4438273" cy="963251"/>
          </a:xfrm>
          <a:prstGeom prst="rect">
            <a:avLst/>
          </a:prstGeom>
        </p:spPr>
      </p:pic>
    </p:spTree>
    <p:extLst>
      <p:ext uri="{BB962C8B-B14F-4D97-AF65-F5344CB8AC3E}">
        <p14:creationId xmlns:p14="http://schemas.microsoft.com/office/powerpoint/2010/main" val="456105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t="26667" b="18533"/>
          <a:stretch/>
        </p:blipFill>
        <p:spPr>
          <a:xfrm>
            <a:off x="2744914" y="1194072"/>
            <a:ext cx="6702172" cy="2939016"/>
          </a:xfrm>
          <a:prstGeom prst="rect">
            <a:avLst/>
          </a:prstGeom>
        </p:spPr>
      </p:pic>
    </p:spTree>
    <p:extLst>
      <p:ext uri="{BB962C8B-B14F-4D97-AF65-F5344CB8AC3E}">
        <p14:creationId xmlns:p14="http://schemas.microsoft.com/office/powerpoint/2010/main" val="27352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77DD9E9A-06E8-E94C-A71C-8CFBC0BCEE32}"/>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7E1FB1C4-AE3A-377B-E2D0-88F2693807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7328"/>
          <a:stretch/>
        </p:blipFill>
        <p:spPr>
          <a:xfrm>
            <a:off x="0" y="3931920"/>
            <a:ext cx="12192000" cy="2926080"/>
          </a:xfrm>
          <a:prstGeom prst="rect">
            <a:avLst/>
          </a:prstGeom>
        </p:spPr>
      </p:pic>
      <p:sp>
        <p:nvSpPr>
          <p:cNvPr id="2" name="Rectángulo redondeado 1">
            <a:extLst>
              <a:ext uri="{FF2B5EF4-FFF2-40B4-BE49-F238E27FC236}">
                <a16:creationId xmlns:a16="http://schemas.microsoft.com/office/drawing/2014/main" id="{B1A546FC-D087-D2D5-3F4C-6659FD4632D2}"/>
              </a:ext>
            </a:extLst>
          </p:cNvPr>
          <p:cNvSpPr/>
          <p:nvPr/>
        </p:nvSpPr>
        <p:spPr>
          <a:xfrm>
            <a:off x="3598164" y="-420624"/>
            <a:ext cx="4995672" cy="1527048"/>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AE2C8000-652B-0EFE-7258-9D64F4D193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1" t="30904" r="2498" b="31618"/>
          <a:stretch/>
        </p:blipFill>
        <p:spPr>
          <a:xfrm>
            <a:off x="3878580" y="50291"/>
            <a:ext cx="4434840" cy="960121"/>
          </a:xfrm>
          <a:prstGeom prst="rect">
            <a:avLst/>
          </a:prstGeom>
        </p:spPr>
      </p:pic>
      <p:sp>
        <p:nvSpPr>
          <p:cNvPr id="5" name="Rectángulo 4">
            <a:extLst>
              <a:ext uri="{FF2B5EF4-FFF2-40B4-BE49-F238E27FC236}">
                <a16:creationId xmlns:a16="http://schemas.microsoft.com/office/drawing/2014/main" id="{2E23DE36-7E4A-7426-7054-E75F1C16780B}"/>
              </a:ext>
            </a:extLst>
          </p:cNvPr>
          <p:cNvSpPr/>
          <p:nvPr/>
        </p:nvSpPr>
        <p:spPr>
          <a:xfrm>
            <a:off x="0" y="6729984"/>
            <a:ext cx="8988552" cy="128016"/>
          </a:xfrm>
          <a:prstGeom prst="rect">
            <a:avLst/>
          </a:prstGeom>
          <a:solidFill>
            <a:srgbClr val="BF9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F78136C0-A612-66DF-809A-42BCFEAEC32F}"/>
              </a:ext>
            </a:extLst>
          </p:cNvPr>
          <p:cNvSpPr/>
          <p:nvPr/>
        </p:nvSpPr>
        <p:spPr>
          <a:xfrm>
            <a:off x="9235440" y="6729984"/>
            <a:ext cx="2956560" cy="128016"/>
          </a:xfrm>
          <a:prstGeom prst="rect">
            <a:avLst/>
          </a:prstGeom>
          <a:solidFill>
            <a:srgbClr val="9F2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Google Shape;270;p5">
            <a:extLst>
              <a:ext uri="{FF2B5EF4-FFF2-40B4-BE49-F238E27FC236}">
                <a16:creationId xmlns:a16="http://schemas.microsoft.com/office/drawing/2014/main" id="{D9BD5880-2881-1C59-9C60-D185F452F887}"/>
              </a:ext>
            </a:extLst>
          </p:cNvPr>
          <p:cNvSpPr/>
          <p:nvPr/>
        </p:nvSpPr>
        <p:spPr>
          <a:xfrm>
            <a:off x="905458" y="1481327"/>
            <a:ext cx="10256335" cy="4270358"/>
          </a:xfrm>
          <a:prstGeom prst="roundRect">
            <a:avLst>
              <a:gd name="adj" fmla="val 6974"/>
            </a:avLst>
          </a:prstGeom>
          <a:solidFill>
            <a:srgbClr val="FFFFFF">
              <a:alpha val="83921"/>
            </a:srgbClr>
          </a:solidFill>
          <a:ln>
            <a:noFill/>
          </a:ln>
          <a:effectLst>
            <a:outerShdw dist="50800" dir="5400000" algn="ctr" rotWithShape="0">
              <a:srgbClr val="000000">
                <a:alpha val="42745"/>
              </a:srgbClr>
            </a:outerShdw>
          </a:effectLst>
        </p:spPr>
        <p:txBody>
          <a:bodyPr spcFirstLastPara="1" wrap="square" lIns="121900" tIns="121900" rIns="121900" bIns="121900" anchor="ctr" anchorCtr="0">
            <a:noAutofit/>
          </a:bodyPr>
          <a:lstStyle/>
          <a:p>
            <a:pPr algn="ctr">
              <a:buSzPts val="2400"/>
            </a:pPr>
            <a:endParaRPr lang="es-MX" sz="3200" dirty="0">
              <a:solidFill>
                <a:srgbClr val="9F2241"/>
              </a:solidFill>
              <a:latin typeface="Montserrat Black"/>
              <a:ea typeface="Montserrat Black"/>
              <a:cs typeface="Montserrat Black"/>
              <a:sym typeface="Montserrat Black"/>
            </a:endParaRPr>
          </a:p>
        </p:txBody>
      </p:sp>
      <p:sp>
        <p:nvSpPr>
          <p:cNvPr id="4" name="Google Shape;104;g142aa1a6d4d_6_51">
            <a:extLst>
              <a:ext uri="{FF2B5EF4-FFF2-40B4-BE49-F238E27FC236}">
                <a16:creationId xmlns:a16="http://schemas.microsoft.com/office/drawing/2014/main" id="{E39153B6-1472-16E4-C4B1-D729E1477435}"/>
              </a:ext>
            </a:extLst>
          </p:cNvPr>
          <p:cNvSpPr txBox="1"/>
          <p:nvPr/>
        </p:nvSpPr>
        <p:spPr>
          <a:xfrm>
            <a:off x="905458" y="1701581"/>
            <a:ext cx="10140820" cy="4460678"/>
          </a:xfrm>
          <a:prstGeom prst="rect">
            <a:avLst/>
          </a:prstGeom>
          <a:noFill/>
          <a:ln>
            <a:noFill/>
          </a:ln>
        </p:spPr>
        <p:txBody>
          <a:bodyPr spcFirstLastPara="1" wrap="square" lIns="91425" tIns="91425" rIns="91425" bIns="91425" anchor="t" anchorCtr="0">
            <a:spAutoFit/>
          </a:bodyPr>
          <a:lstStyle/>
          <a:p>
            <a:pPr marL="751205" marR="328295" indent="-635" algn="just">
              <a:lnSpc>
                <a:spcPct val="150000"/>
              </a:lnSpc>
              <a:buClr>
                <a:srgbClr val="000000"/>
              </a:buClr>
              <a:buFont typeface="Arial"/>
              <a:buNone/>
            </a:pPr>
            <a:r>
              <a:rPr lang="es-ES" sz="1400" kern="0" spc="-10" dirty="0">
                <a:solidFill>
                  <a:srgbClr val="000000"/>
                </a:solidFill>
                <a:latin typeface="Roboto" pitchFamily="2" charset="0"/>
                <a:ea typeface="Roboto" pitchFamily="2" charset="0"/>
                <a:cs typeface="Tornac"/>
                <a:sym typeface="Arial"/>
              </a:rPr>
              <a:t>El</a:t>
            </a:r>
            <a:r>
              <a:rPr lang="es-ES" sz="1400" kern="0" spc="-15" dirty="0">
                <a:solidFill>
                  <a:srgbClr val="000000"/>
                </a:solidFill>
                <a:latin typeface="Roboto" pitchFamily="2" charset="0"/>
                <a:ea typeface="Roboto" pitchFamily="2" charset="0"/>
                <a:cs typeface="Tornac"/>
                <a:sym typeface="Arial"/>
              </a:rPr>
              <a:t> </a:t>
            </a:r>
            <a:r>
              <a:rPr lang="es-ES" sz="1400" kern="0" spc="-10" dirty="0">
                <a:solidFill>
                  <a:srgbClr val="000000"/>
                </a:solidFill>
                <a:latin typeface="Roboto" pitchFamily="2" charset="0"/>
                <a:ea typeface="Roboto" pitchFamily="2" charset="0"/>
                <a:cs typeface="Tornac"/>
                <a:sym typeface="Arial"/>
              </a:rPr>
              <a:t>Programa</a:t>
            </a:r>
            <a:r>
              <a:rPr lang="es-ES" sz="1400" kern="0" spc="-15" dirty="0">
                <a:solidFill>
                  <a:srgbClr val="000000"/>
                </a:solidFill>
                <a:latin typeface="Roboto" pitchFamily="2" charset="0"/>
                <a:ea typeface="Roboto" pitchFamily="2" charset="0"/>
                <a:cs typeface="Tornac"/>
                <a:sym typeface="Arial"/>
              </a:rPr>
              <a:t> </a:t>
            </a:r>
            <a:r>
              <a:rPr lang="es-ES" sz="1400" b="1" kern="0" spc="-10" dirty="0">
                <a:solidFill>
                  <a:srgbClr val="000000"/>
                </a:solidFill>
                <a:latin typeface="Roboto" pitchFamily="2" charset="0"/>
                <a:ea typeface="Roboto" pitchFamily="2" charset="0"/>
                <a:cs typeface="Tornac"/>
                <a:sym typeface="Arial"/>
              </a:rPr>
              <a:t>Beca</a:t>
            </a:r>
            <a:r>
              <a:rPr lang="es-ES" sz="1400" b="1" kern="0" spc="-30" dirty="0">
                <a:solidFill>
                  <a:srgbClr val="000000"/>
                </a:solidFill>
                <a:latin typeface="Roboto" pitchFamily="2" charset="0"/>
                <a:ea typeface="Roboto" pitchFamily="2" charset="0"/>
                <a:cs typeface="Tornac"/>
                <a:sym typeface="Arial"/>
              </a:rPr>
              <a:t> </a:t>
            </a:r>
            <a:r>
              <a:rPr lang="es-ES" sz="1400" b="1" kern="0" spc="-10" dirty="0">
                <a:solidFill>
                  <a:srgbClr val="000000"/>
                </a:solidFill>
                <a:latin typeface="Roboto" pitchFamily="2" charset="0"/>
                <a:ea typeface="Roboto" pitchFamily="2" charset="0"/>
                <a:cs typeface="Tornac"/>
                <a:sym typeface="Arial"/>
              </a:rPr>
              <a:t>Leona</a:t>
            </a:r>
            <a:r>
              <a:rPr lang="es-ES" sz="1400" b="1" kern="0" spc="-15" dirty="0">
                <a:solidFill>
                  <a:srgbClr val="000000"/>
                </a:solidFill>
                <a:latin typeface="Roboto" pitchFamily="2" charset="0"/>
                <a:ea typeface="Roboto" pitchFamily="2" charset="0"/>
                <a:cs typeface="Tornac"/>
                <a:sym typeface="Arial"/>
              </a:rPr>
              <a:t> </a:t>
            </a:r>
            <a:r>
              <a:rPr lang="es-ES" sz="1400" b="1" kern="0" spc="-10" dirty="0">
                <a:solidFill>
                  <a:srgbClr val="000000"/>
                </a:solidFill>
                <a:latin typeface="Roboto" pitchFamily="2" charset="0"/>
                <a:ea typeface="Roboto" pitchFamily="2" charset="0"/>
                <a:cs typeface="Tornac"/>
                <a:sym typeface="Arial"/>
              </a:rPr>
              <a:t>Vicario</a:t>
            </a:r>
            <a:r>
              <a:rPr lang="es-ES" sz="1400" b="1" kern="0" spc="-15" dirty="0">
                <a:solidFill>
                  <a:srgbClr val="000000"/>
                </a:solidFill>
                <a:latin typeface="Roboto" pitchFamily="2" charset="0"/>
                <a:ea typeface="Roboto" pitchFamily="2" charset="0"/>
                <a:cs typeface="Tornac"/>
                <a:sym typeface="Arial"/>
              </a:rPr>
              <a:t> </a:t>
            </a:r>
            <a:r>
              <a:rPr lang="es-ES" sz="1400" b="1" kern="0" spc="-10" dirty="0">
                <a:solidFill>
                  <a:srgbClr val="000000"/>
                </a:solidFill>
                <a:latin typeface="Roboto" pitchFamily="2" charset="0"/>
                <a:ea typeface="Roboto" pitchFamily="2" charset="0"/>
                <a:cs typeface="Tornac"/>
                <a:sym typeface="Arial"/>
              </a:rPr>
              <a:t>de</a:t>
            </a:r>
            <a:r>
              <a:rPr lang="es-ES" sz="1400" b="1" kern="0" spc="-15" dirty="0">
                <a:solidFill>
                  <a:srgbClr val="000000"/>
                </a:solidFill>
                <a:latin typeface="Roboto" pitchFamily="2" charset="0"/>
                <a:ea typeface="Roboto" pitchFamily="2" charset="0"/>
                <a:cs typeface="Tornac"/>
                <a:sym typeface="Arial"/>
              </a:rPr>
              <a:t> </a:t>
            </a:r>
            <a:r>
              <a:rPr lang="es-ES" sz="1400" b="1" kern="0" spc="-10" dirty="0">
                <a:solidFill>
                  <a:srgbClr val="000000"/>
                </a:solidFill>
                <a:latin typeface="Roboto" pitchFamily="2" charset="0"/>
                <a:ea typeface="Roboto" pitchFamily="2" charset="0"/>
                <a:cs typeface="Tornac"/>
                <a:sym typeface="Arial"/>
              </a:rPr>
              <a:t>la</a:t>
            </a:r>
            <a:r>
              <a:rPr lang="es-ES" sz="1400" b="1" kern="0" spc="-15" dirty="0">
                <a:solidFill>
                  <a:srgbClr val="000000"/>
                </a:solidFill>
                <a:latin typeface="Roboto" pitchFamily="2" charset="0"/>
                <a:ea typeface="Roboto" pitchFamily="2" charset="0"/>
                <a:cs typeface="Tornac"/>
                <a:sym typeface="Arial"/>
              </a:rPr>
              <a:t> </a:t>
            </a:r>
            <a:r>
              <a:rPr lang="es-ES" sz="1400" b="1" kern="0" spc="-10" dirty="0">
                <a:solidFill>
                  <a:srgbClr val="000000"/>
                </a:solidFill>
                <a:latin typeface="Roboto" pitchFamily="2" charset="0"/>
                <a:ea typeface="Roboto" pitchFamily="2" charset="0"/>
                <a:cs typeface="Tornac"/>
                <a:sym typeface="Arial"/>
              </a:rPr>
              <a:t>Ciudad</a:t>
            </a:r>
            <a:r>
              <a:rPr lang="es-ES" sz="1400" b="1" kern="0" spc="-25" dirty="0">
                <a:solidFill>
                  <a:srgbClr val="000000"/>
                </a:solidFill>
                <a:latin typeface="Roboto" pitchFamily="2" charset="0"/>
                <a:ea typeface="Roboto" pitchFamily="2" charset="0"/>
                <a:cs typeface="Tornac"/>
                <a:sym typeface="Arial"/>
              </a:rPr>
              <a:t> </a:t>
            </a:r>
            <a:r>
              <a:rPr lang="es-ES" sz="1400" b="1" kern="0" spc="-10" dirty="0">
                <a:solidFill>
                  <a:srgbClr val="000000"/>
                </a:solidFill>
                <a:latin typeface="Roboto" pitchFamily="2" charset="0"/>
                <a:ea typeface="Roboto" pitchFamily="2" charset="0"/>
                <a:cs typeface="Tornac"/>
                <a:sym typeface="Arial"/>
              </a:rPr>
              <a:t>de</a:t>
            </a:r>
            <a:r>
              <a:rPr lang="es-ES" sz="1400" b="1" kern="0" spc="-15" dirty="0">
                <a:solidFill>
                  <a:srgbClr val="000000"/>
                </a:solidFill>
                <a:latin typeface="Roboto" pitchFamily="2" charset="0"/>
                <a:ea typeface="Roboto" pitchFamily="2" charset="0"/>
                <a:cs typeface="Tornac"/>
                <a:sym typeface="Arial"/>
              </a:rPr>
              <a:t> </a:t>
            </a:r>
            <a:r>
              <a:rPr lang="es-ES" sz="1400" b="1" kern="0" spc="-10" dirty="0">
                <a:solidFill>
                  <a:srgbClr val="000000"/>
                </a:solidFill>
                <a:latin typeface="Roboto" pitchFamily="2" charset="0"/>
                <a:ea typeface="Roboto" pitchFamily="2" charset="0"/>
                <a:cs typeface="Tornac"/>
                <a:sym typeface="Arial"/>
              </a:rPr>
              <a:t>México</a:t>
            </a:r>
            <a:r>
              <a:rPr lang="es-ES" sz="1400" b="1" kern="0" spc="-15" dirty="0">
                <a:solidFill>
                  <a:srgbClr val="000000"/>
                </a:solidFill>
                <a:latin typeface="Roboto" pitchFamily="2" charset="0"/>
                <a:ea typeface="Roboto" pitchFamily="2" charset="0"/>
                <a:cs typeface="Tornac"/>
                <a:sym typeface="Arial"/>
              </a:rPr>
              <a:t> </a:t>
            </a:r>
            <a:r>
              <a:rPr lang="es-ES" sz="1400" kern="0" spc="-10" dirty="0">
                <a:solidFill>
                  <a:srgbClr val="000000"/>
                </a:solidFill>
                <a:latin typeface="Roboto" pitchFamily="2" charset="0"/>
                <a:ea typeface="Roboto" pitchFamily="2" charset="0"/>
                <a:cs typeface="Tornac"/>
                <a:sym typeface="Arial"/>
              </a:rPr>
              <a:t>apoya</a:t>
            </a:r>
            <a:r>
              <a:rPr lang="es-ES" sz="1400" kern="0" spc="-15" dirty="0">
                <a:solidFill>
                  <a:srgbClr val="000000"/>
                </a:solidFill>
                <a:latin typeface="Roboto" pitchFamily="2" charset="0"/>
                <a:ea typeface="Roboto" pitchFamily="2" charset="0"/>
                <a:cs typeface="Tornac"/>
                <a:sym typeface="Arial"/>
              </a:rPr>
              <a:t> </a:t>
            </a:r>
            <a:r>
              <a:rPr lang="es-ES" sz="1400" kern="0" spc="-10" dirty="0">
                <a:solidFill>
                  <a:srgbClr val="000000"/>
                </a:solidFill>
                <a:latin typeface="Roboto" pitchFamily="2" charset="0"/>
                <a:ea typeface="Roboto" pitchFamily="2" charset="0"/>
                <a:cs typeface="Tornac"/>
                <a:sym typeface="Arial"/>
              </a:rPr>
              <a:t>a</a:t>
            </a:r>
            <a:r>
              <a:rPr lang="es-ES" sz="1400" kern="0" spc="-15" dirty="0">
                <a:solidFill>
                  <a:srgbClr val="000000"/>
                </a:solidFill>
                <a:latin typeface="Roboto" pitchFamily="2" charset="0"/>
                <a:ea typeface="Roboto" pitchFamily="2" charset="0"/>
                <a:cs typeface="Tornac"/>
                <a:sym typeface="Arial"/>
              </a:rPr>
              <a:t> </a:t>
            </a:r>
            <a:r>
              <a:rPr lang="es-ES" sz="1400" kern="0" spc="-10" dirty="0">
                <a:solidFill>
                  <a:srgbClr val="000000"/>
                </a:solidFill>
                <a:latin typeface="Roboto" pitchFamily="2" charset="0"/>
                <a:ea typeface="Roboto" pitchFamily="2" charset="0"/>
                <a:cs typeface="Tornac"/>
                <a:sym typeface="Arial"/>
              </a:rPr>
              <a:t>niñas, niños y</a:t>
            </a:r>
            <a:r>
              <a:rPr lang="es-ES" sz="1400" kern="0" spc="-30" dirty="0">
                <a:solidFill>
                  <a:srgbClr val="000000"/>
                </a:solidFill>
                <a:latin typeface="Roboto" pitchFamily="2" charset="0"/>
                <a:ea typeface="Roboto" pitchFamily="2" charset="0"/>
                <a:cs typeface="Tornac"/>
                <a:sym typeface="Arial"/>
              </a:rPr>
              <a:t> </a:t>
            </a:r>
            <a:r>
              <a:rPr lang="es-ES" sz="1400" kern="0" spc="-10" dirty="0">
                <a:solidFill>
                  <a:srgbClr val="000000"/>
                </a:solidFill>
                <a:latin typeface="Roboto" pitchFamily="2" charset="0"/>
                <a:ea typeface="Roboto" pitchFamily="2" charset="0"/>
                <a:cs typeface="Tornac"/>
                <a:sym typeface="Arial"/>
              </a:rPr>
              <a:t>adolescentes de</a:t>
            </a:r>
            <a:r>
              <a:rPr lang="es-ES" sz="1400" kern="0" spc="-15" dirty="0">
                <a:solidFill>
                  <a:srgbClr val="000000"/>
                </a:solidFill>
                <a:latin typeface="Roboto" pitchFamily="2" charset="0"/>
                <a:ea typeface="Roboto" pitchFamily="2" charset="0"/>
                <a:cs typeface="Tornac"/>
                <a:sym typeface="Arial"/>
              </a:rPr>
              <a:t> </a:t>
            </a:r>
            <a:r>
              <a:rPr lang="es-ES" sz="1400" kern="0" spc="-10" dirty="0">
                <a:solidFill>
                  <a:srgbClr val="000000"/>
                </a:solidFill>
                <a:latin typeface="Roboto" pitchFamily="2" charset="0"/>
                <a:ea typeface="Roboto" pitchFamily="2" charset="0"/>
                <a:cs typeface="Tornac"/>
                <a:sym typeface="Arial"/>
              </a:rPr>
              <a:t>0 a</a:t>
            </a:r>
            <a:r>
              <a:rPr lang="es-ES" sz="1400" kern="0" spc="-15" dirty="0">
                <a:solidFill>
                  <a:srgbClr val="000000"/>
                </a:solidFill>
                <a:latin typeface="Roboto" pitchFamily="2" charset="0"/>
                <a:ea typeface="Roboto" pitchFamily="2" charset="0"/>
                <a:cs typeface="Tornac"/>
                <a:sym typeface="Arial"/>
              </a:rPr>
              <a:t> </a:t>
            </a:r>
            <a:r>
              <a:rPr lang="es-ES" sz="1400" kern="0" spc="-10" dirty="0">
                <a:solidFill>
                  <a:srgbClr val="000000"/>
                </a:solidFill>
                <a:latin typeface="Roboto" pitchFamily="2" charset="0"/>
                <a:ea typeface="Roboto" pitchFamily="2" charset="0"/>
                <a:cs typeface="Tornac"/>
                <a:sym typeface="Arial"/>
              </a:rPr>
              <a:t>17 </a:t>
            </a:r>
            <a:r>
              <a:rPr lang="es-ES" sz="1400" kern="0" dirty="0">
                <a:solidFill>
                  <a:srgbClr val="000000"/>
                </a:solidFill>
                <a:latin typeface="Roboto" pitchFamily="2" charset="0"/>
                <a:ea typeface="Roboto" pitchFamily="2" charset="0"/>
                <a:cs typeface="Tornac"/>
                <a:sym typeface="Arial"/>
              </a:rPr>
              <a:t>años 11 meses, que viven situaciones de alta vulnerabilidad, atendiendo a la restitución de sus derechos en</a:t>
            </a:r>
            <a:r>
              <a:rPr lang="es-ES" sz="1400" kern="0" spc="-145" dirty="0">
                <a:solidFill>
                  <a:srgbClr val="000000"/>
                </a:solidFill>
                <a:latin typeface="Roboto" pitchFamily="2" charset="0"/>
                <a:ea typeface="Roboto" pitchFamily="2" charset="0"/>
                <a:cs typeface="Tornac"/>
                <a:sym typeface="Arial"/>
              </a:rPr>
              <a:t> </a:t>
            </a:r>
            <a:r>
              <a:rPr lang="es-ES" sz="1400" kern="0" dirty="0">
                <a:solidFill>
                  <a:srgbClr val="000000"/>
                </a:solidFill>
                <a:latin typeface="Roboto" pitchFamily="2" charset="0"/>
                <a:ea typeface="Roboto" pitchFamily="2" charset="0"/>
                <a:cs typeface="Tornac"/>
                <a:sym typeface="Arial"/>
              </a:rPr>
              <a:t>particular</a:t>
            </a:r>
            <a:r>
              <a:rPr lang="es-ES" sz="1400" kern="0" spc="-140" dirty="0">
                <a:solidFill>
                  <a:srgbClr val="000000"/>
                </a:solidFill>
                <a:latin typeface="Roboto" pitchFamily="2" charset="0"/>
                <a:ea typeface="Roboto" pitchFamily="2" charset="0"/>
                <a:cs typeface="Tornac"/>
                <a:sym typeface="Arial"/>
              </a:rPr>
              <a:t> </a:t>
            </a:r>
            <a:r>
              <a:rPr lang="es-ES" sz="1400" kern="0" dirty="0">
                <a:solidFill>
                  <a:srgbClr val="000000"/>
                </a:solidFill>
                <a:latin typeface="Roboto" pitchFamily="2" charset="0"/>
                <a:ea typeface="Roboto" pitchFamily="2" charset="0"/>
                <a:cs typeface="Tornac"/>
                <a:sym typeface="Arial"/>
              </a:rPr>
              <a:t>de</a:t>
            </a:r>
            <a:r>
              <a:rPr lang="es-ES" sz="1400" kern="0" spc="-140" dirty="0">
                <a:solidFill>
                  <a:srgbClr val="000000"/>
                </a:solidFill>
                <a:latin typeface="Roboto" pitchFamily="2" charset="0"/>
                <a:ea typeface="Roboto" pitchFamily="2" charset="0"/>
                <a:cs typeface="Tornac"/>
                <a:sym typeface="Arial"/>
              </a:rPr>
              <a:t> </a:t>
            </a:r>
            <a:r>
              <a:rPr lang="es-ES" sz="1400" kern="0" dirty="0">
                <a:solidFill>
                  <a:srgbClr val="000000"/>
                </a:solidFill>
                <a:latin typeface="Roboto" pitchFamily="2" charset="0"/>
                <a:ea typeface="Roboto" pitchFamily="2" charset="0"/>
                <a:cs typeface="Tornac"/>
                <a:sym typeface="Arial"/>
              </a:rPr>
              <a:t>educación</a:t>
            </a:r>
            <a:r>
              <a:rPr lang="es-ES" sz="1400" kern="0" spc="-145" dirty="0">
                <a:solidFill>
                  <a:srgbClr val="000000"/>
                </a:solidFill>
                <a:latin typeface="Roboto" pitchFamily="2" charset="0"/>
                <a:ea typeface="Roboto" pitchFamily="2" charset="0"/>
                <a:cs typeface="Tornac"/>
                <a:sym typeface="Arial"/>
              </a:rPr>
              <a:t> </a:t>
            </a:r>
            <a:r>
              <a:rPr lang="es-ES" sz="1400" kern="0" dirty="0">
                <a:solidFill>
                  <a:srgbClr val="000000"/>
                </a:solidFill>
                <a:latin typeface="Roboto" pitchFamily="2" charset="0"/>
                <a:ea typeface="Roboto" pitchFamily="2" charset="0"/>
                <a:cs typeface="Tornac"/>
                <a:sym typeface="Arial"/>
              </a:rPr>
              <a:t>y</a:t>
            </a:r>
            <a:r>
              <a:rPr lang="es-ES" sz="1400" kern="0" spc="-135" dirty="0">
                <a:solidFill>
                  <a:srgbClr val="000000"/>
                </a:solidFill>
                <a:latin typeface="Roboto" pitchFamily="2" charset="0"/>
                <a:ea typeface="Roboto" pitchFamily="2" charset="0"/>
                <a:cs typeface="Tornac"/>
                <a:sym typeface="Arial"/>
              </a:rPr>
              <a:t> </a:t>
            </a:r>
            <a:r>
              <a:rPr lang="es-ES" sz="1400" kern="0" dirty="0">
                <a:solidFill>
                  <a:srgbClr val="000000"/>
                </a:solidFill>
                <a:latin typeface="Roboto" pitchFamily="2" charset="0"/>
                <a:ea typeface="Roboto" pitchFamily="2" charset="0"/>
                <a:cs typeface="Tornac"/>
                <a:sym typeface="Arial"/>
              </a:rPr>
              <a:t>alimentación.</a:t>
            </a:r>
            <a:endParaRPr lang="es-MX" sz="1400" kern="0" dirty="0">
              <a:solidFill>
                <a:srgbClr val="000000"/>
              </a:solidFill>
              <a:latin typeface="Roboto" pitchFamily="2" charset="0"/>
              <a:ea typeface="Roboto" pitchFamily="2" charset="0"/>
              <a:cs typeface="Tornac"/>
              <a:sym typeface="Arial"/>
            </a:endParaRPr>
          </a:p>
          <a:p>
            <a:pPr marL="751205" marR="327660" algn="just">
              <a:lnSpc>
                <a:spcPct val="150000"/>
              </a:lnSpc>
              <a:spcBef>
                <a:spcPts val="1310"/>
              </a:spcBef>
              <a:buClr>
                <a:srgbClr val="000000"/>
              </a:buClr>
              <a:buFont typeface="Arial"/>
              <a:buNone/>
            </a:pPr>
            <a:r>
              <a:rPr lang="es-MX" sz="1400" kern="0" dirty="0">
                <a:solidFill>
                  <a:srgbClr val="000000"/>
                </a:solidFill>
                <a:latin typeface="Roboto" pitchFamily="2" charset="0"/>
                <a:ea typeface="Roboto" pitchFamily="2" charset="0"/>
                <a:cs typeface="Arial"/>
                <a:sym typeface="Arial"/>
              </a:rPr>
              <a:t>Es un programa de tipo mixto ya que contempla una transferencia monetaria</a:t>
            </a:r>
            <a:br>
              <a:rPr lang="es-MX" sz="1400" kern="0" dirty="0">
                <a:solidFill>
                  <a:srgbClr val="000000"/>
                </a:solidFill>
                <a:latin typeface="Roboto" pitchFamily="2" charset="0"/>
                <a:ea typeface="Roboto" pitchFamily="2" charset="0"/>
                <a:cs typeface="Arial"/>
                <a:sym typeface="Arial"/>
              </a:rPr>
            </a:br>
            <a:r>
              <a:rPr lang="es-MX" sz="1400" kern="0" dirty="0">
                <a:solidFill>
                  <a:srgbClr val="000000"/>
                </a:solidFill>
                <a:latin typeface="Roboto" pitchFamily="2" charset="0"/>
                <a:ea typeface="Roboto" pitchFamily="2" charset="0"/>
                <a:cs typeface="Arial"/>
                <a:sym typeface="Arial"/>
              </a:rPr>
              <a:t>mensual que contribuye a disminuir la tasa de deserción de nivel preescolar, primaria, secundaria media superior de la Ciudad de México para la protección del ejercicio del derecho a la educación; así como el acceso a la alimentación a través de mejorar el ingreso de las madres y padres solas y solos con jefatura de hogar; y servicios de atención integral que buscan apoyar al fortalecimiento de la salud, el desarrollo emocional y cultural en las personas beneficiarias. El uso de los servicios de atención integral no es obligatorio ni están condicionados para el otorgamiento del apoyo monetario, únicamente busca incidir en la mejora de las condiciones del desarrollo de las y los beneficiarios .</a:t>
            </a:r>
          </a:p>
          <a:p>
            <a:pPr marL="751205" marR="327660" algn="just">
              <a:lnSpc>
                <a:spcPct val="90000"/>
              </a:lnSpc>
              <a:spcBef>
                <a:spcPts val="1310"/>
              </a:spcBef>
              <a:buClr>
                <a:srgbClr val="000000"/>
              </a:buClr>
              <a:buFont typeface="Arial"/>
              <a:buNone/>
            </a:pPr>
            <a:br>
              <a:rPr lang="es-MX" sz="1400" kern="0" dirty="0">
                <a:solidFill>
                  <a:srgbClr val="000000"/>
                </a:solidFill>
                <a:latin typeface="Roboto" pitchFamily="2" charset="0"/>
                <a:ea typeface="Roboto" pitchFamily="2" charset="0"/>
                <a:cs typeface="Arial"/>
                <a:sym typeface="Arial"/>
              </a:rPr>
            </a:br>
            <a:endParaRPr lang="es-MX" sz="1400" kern="0" dirty="0">
              <a:solidFill>
                <a:srgbClr val="000000"/>
              </a:solidFill>
              <a:latin typeface="Roboto" pitchFamily="2" charset="0"/>
              <a:ea typeface="Roboto" pitchFamily="2" charset="0"/>
              <a:cs typeface="Arial"/>
              <a:sym typeface="Arial"/>
            </a:endParaRPr>
          </a:p>
        </p:txBody>
      </p:sp>
      <p:sp>
        <p:nvSpPr>
          <p:cNvPr id="7" name="Google Shape;119;g142aa1a6d4d_6_66">
            <a:extLst>
              <a:ext uri="{FF2B5EF4-FFF2-40B4-BE49-F238E27FC236}">
                <a16:creationId xmlns:a16="http://schemas.microsoft.com/office/drawing/2014/main" id="{EA185FAC-1DDD-DD96-6A9D-DD5358EBA4E7}"/>
              </a:ext>
            </a:extLst>
          </p:cNvPr>
          <p:cNvSpPr txBox="1"/>
          <p:nvPr/>
        </p:nvSpPr>
        <p:spPr>
          <a:xfrm>
            <a:off x="1214306" y="6119908"/>
            <a:ext cx="7832100" cy="326213"/>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buSzPts val="700"/>
              <a:buFont typeface="Arial"/>
              <a:buNone/>
            </a:pPr>
            <a:r>
              <a:rPr lang="es" sz="800" b="1" kern="0" dirty="0">
                <a:solidFill>
                  <a:srgbClr val="757373"/>
                </a:solidFill>
                <a:latin typeface="Roboto" pitchFamily="2" charset="0"/>
                <a:ea typeface="Roboto" pitchFamily="2" charset="0"/>
                <a:cs typeface="Arial"/>
                <a:sym typeface="Arial"/>
              </a:rPr>
              <a:t>FIDEICOMISO BIENESTAR EDUCATIVO, </a:t>
            </a:r>
            <a:r>
              <a:rPr lang="es" sz="800" kern="0" dirty="0">
                <a:solidFill>
                  <a:srgbClr val="757373"/>
                </a:solidFill>
                <a:latin typeface="Roboto" pitchFamily="2" charset="0"/>
                <a:ea typeface="Roboto" pitchFamily="2" charset="0"/>
                <a:cs typeface="Arial"/>
                <a:sym typeface="Arial"/>
              </a:rPr>
              <a:t>Beca Leona Vicario de la Ciudad de México</a:t>
            </a:r>
            <a:endParaRPr sz="800" kern="0" dirty="0">
              <a:solidFill>
                <a:srgbClr val="757373"/>
              </a:solidFill>
              <a:latin typeface="Roboto" pitchFamily="2" charset="0"/>
              <a:ea typeface="Roboto" pitchFamily="2" charset="0"/>
              <a:cs typeface="Arial"/>
              <a:sym typeface="Arial"/>
            </a:endParaRPr>
          </a:p>
        </p:txBody>
      </p:sp>
    </p:spTree>
    <p:extLst>
      <p:ext uri="{BB962C8B-B14F-4D97-AF65-F5344CB8AC3E}">
        <p14:creationId xmlns:p14="http://schemas.microsoft.com/office/powerpoint/2010/main" val="200912526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cstate="print">
            <a:extLst>
              <a:ext uri="{28A0092B-C50C-407E-A947-70E740481C1C}">
                <a14:useLocalDpi xmlns:a14="http://schemas.microsoft.com/office/drawing/2010/main" val="0"/>
              </a:ext>
            </a:extLst>
          </a:blip>
          <a:srcRect t="57328"/>
          <a:stretch/>
        </p:blipFill>
        <p:spPr>
          <a:xfrm>
            <a:off x="0" y="3931920"/>
            <a:ext cx="12192000" cy="2926080"/>
          </a:xfrm>
          <a:prstGeom prst="rect">
            <a:avLst/>
          </a:prstGeom>
        </p:spPr>
      </p:pic>
      <p:sp>
        <p:nvSpPr>
          <p:cNvPr id="2" name="Rectángulo redondeado 1"/>
          <p:cNvSpPr/>
          <p:nvPr/>
        </p:nvSpPr>
        <p:spPr>
          <a:xfrm>
            <a:off x="3598164" y="-420624"/>
            <a:ext cx="4995672" cy="1527048"/>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641" t="30904" r="2498" b="31618"/>
          <a:stretch/>
        </p:blipFill>
        <p:spPr>
          <a:xfrm>
            <a:off x="3878580" y="50291"/>
            <a:ext cx="4434840" cy="960121"/>
          </a:xfrm>
          <a:prstGeom prst="rect">
            <a:avLst/>
          </a:prstGeom>
        </p:spPr>
      </p:pic>
      <p:sp>
        <p:nvSpPr>
          <p:cNvPr id="5" name="Rectángulo 4"/>
          <p:cNvSpPr/>
          <p:nvPr/>
        </p:nvSpPr>
        <p:spPr>
          <a:xfrm>
            <a:off x="0" y="6729984"/>
            <a:ext cx="8988552" cy="128016"/>
          </a:xfrm>
          <a:prstGeom prst="rect">
            <a:avLst/>
          </a:prstGeom>
          <a:solidFill>
            <a:srgbClr val="BF9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9235440" y="6729984"/>
            <a:ext cx="2956560" cy="128016"/>
          </a:xfrm>
          <a:prstGeom prst="rect">
            <a:avLst/>
          </a:prstGeom>
          <a:solidFill>
            <a:srgbClr val="9F2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D53058FD-75F5-F257-F1DE-96B35029E030}"/>
              </a:ext>
            </a:extLst>
          </p:cNvPr>
          <p:cNvSpPr txBox="1"/>
          <p:nvPr/>
        </p:nvSpPr>
        <p:spPr>
          <a:xfrm>
            <a:off x="1490591" y="1783306"/>
            <a:ext cx="3376571" cy="3416320"/>
          </a:xfrm>
          <a:custGeom>
            <a:avLst/>
            <a:gdLst>
              <a:gd name="connsiteX0" fmla="*/ 0 w 3376571"/>
              <a:gd name="connsiteY0" fmla="*/ 0 h 3416320"/>
              <a:gd name="connsiteX1" fmla="*/ 3376571 w 3376571"/>
              <a:gd name="connsiteY1" fmla="*/ 0 h 3416320"/>
              <a:gd name="connsiteX2" fmla="*/ 3376571 w 3376571"/>
              <a:gd name="connsiteY2" fmla="*/ 3416320 h 3416320"/>
              <a:gd name="connsiteX3" fmla="*/ 0 w 3376571"/>
              <a:gd name="connsiteY3" fmla="*/ 3416320 h 3416320"/>
              <a:gd name="connsiteX4" fmla="*/ 0 w 3376571"/>
              <a:gd name="connsiteY4" fmla="*/ 0 h 341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571" h="3416320" extrusionOk="0">
                <a:moveTo>
                  <a:pt x="0" y="0"/>
                </a:moveTo>
                <a:cubicBezTo>
                  <a:pt x="640886" y="-4502"/>
                  <a:pt x="2638453" y="-44203"/>
                  <a:pt x="3376571" y="0"/>
                </a:cubicBezTo>
                <a:cubicBezTo>
                  <a:pt x="3241553" y="422748"/>
                  <a:pt x="3539178" y="2570460"/>
                  <a:pt x="3376571" y="3416320"/>
                </a:cubicBezTo>
                <a:cubicBezTo>
                  <a:pt x="2789335" y="3397916"/>
                  <a:pt x="1407689" y="3506512"/>
                  <a:pt x="0" y="3416320"/>
                </a:cubicBezTo>
                <a:cubicBezTo>
                  <a:pt x="-40793" y="2301599"/>
                  <a:pt x="11408" y="1629308"/>
                  <a:pt x="0" y="0"/>
                </a:cubicBezTo>
                <a:close/>
              </a:path>
            </a:pathLst>
          </a:custGeom>
          <a:noFill/>
          <a:ln>
            <a:solidFill>
              <a:schemeClr val="tx1"/>
            </a:solidFill>
            <a:extLst>
              <a:ext uri="{C807C97D-BFC1-408E-A445-0C87EB9F89A2}">
                <ask:lineSketchStyleProps xmlns:ask="http://schemas.microsoft.com/office/drawing/2018/sketchyshapes" sd="386931364">
                  <a:prstGeom prst="rect">
                    <a:avLst/>
                  </a:prstGeom>
                  <ask:type>
                    <ask:lineSketchCurved/>
                  </ask:type>
                </ask:lineSketchStyleProps>
              </a:ext>
            </a:extLst>
          </a:ln>
        </p:spPr>
        <p:txBody>
          <a:bodyPr wrap="square" rtlCol="0">
            <a:spAutoFit/>
          </a:bodyPr>
          <a:lstStyle/>
          <a:p>
            <a:pPr algn="ctr">
              <a:buClr>
                <a:srgbClr val="000000"/>
              </a:buClr>
              <a:buFont typeface="Arial"/>
              <a:buNone/>
            </a:pPr>
            <a:r>
              <a:rPr lang="es-ES" sz="1200" kern="0" dirty="0">
                <a:solidFill>
                  <a:srgbClr val="000000"/>
                </a:solidFill>
                <a:latin typeface="Roboto" pitchFamily="2" charset="0"/>
                <a:ea typeface="Roboto" pitchFamily="2" charset="0"/>
                <a:cs typeface="Tornac"/>
                <a:sym typeface="Arial"/>
              </a:rPr>
              <a:t>Participan de manera coordinada el DIF-Ciudad de México y el Fideicomiso Bienestar Educativo. </a:t>
            </a:r>
          </a:p>
          <a:p>
            <a:pPr algn="ctr">
              <a:buClr>
                <a:srgbClr val="000000"/>
              </a:buClr>
              <a:buFont typeface="Arial"/>
              <a:buNone/>
            </a:pPr>
            <a:endParaRPr lang="es-ES" sz="1200" kern="0" dirty="0">
              <a:solidFill>
                <a:srgbClr val="000000"/>
              </a:solidFill>
              <a:latin typeface="Roboto" pitchFamily="2" charset="0"/>
              <a:ea typeface="Roboto" pitchFamily="2" charset="0"/>
              <a:cs typeface="Tornac"/>
              <a:sym typeface="Arial"/>
            </a:endParaRPr>
          </a:p>
          <a:p>
            <a:pPr algn="ctr">
              <a:buClr>
                <a:srgbClr val="000000"/>
              </a:buClr>
              <a:buFont typeface="Arial"/>
              <a:buNone/>
            </a:pPr>
            <a:r>
              <a:rPr lang="es-ES" sz="1200" kern="0" dirty="0">
                <a:solidFill>
                  <a:srgbClr val="000000"/>
                </a:solidFill>
                <a:latin typeface="Roboto" pitchFamily="2" charset="0"/>
                <a:ea typeface="Roboto" pitchFamily="2" charset="0"/>
                <a:cs typeface="Tornac"/>
                <a:sym typeface="Arial"/>
              </a:rPr>
              <a:t>El primero es</a:t>
            </a:r>
            <a:r>
              <a:rPr lang="es-ES" sz="1200" kern="0" spc="-85" dirty="0">
                <a:solidFill>
                  <a:srgbClr val="000000"/>
                </a:solidFill>
                <a:latin typeface="Roboto" pitchFamily="2" charset="0"/>
                <a:ea typeface="Roboto" pitchFamily="2" charset="0"/>
                <a:cs typeface="Tornac"/>
                <a:sym typeface="Arial"/>
              </a:rPr>
              <a:t> </a:t>
            </a:r>
            <a:r>
              <a:rPr lang="es-MX" sz="1200" kern="0" dirty="0">
                <a:solidFill>
                  <a:srgbClr val="000000"/>
                </a:solidFill>
                <a:latin typeface="Roboto" pitchFamily="2" charset="0"/>
                <a:ea typeface="Roboto" pitchFamily="2" charset="0"/>
                <a:cs typeface="Arial"/>
                <a:sym typeface="Arial"/>
              </a:rPr>
              <a:t> la instancia encargada de otorgar los servicios integrales, la atención a los solicitantes para el ingreso al Programa, recepción de documentación, registro de incidencias, actualización y administración de la base de datos. </a:t>
            </a:r>
          </a:p>
          <a:p>
            <a:pPr algn="ctr">
              <a:buClr>
                <a:srgbClr val="000000"/>
              </a:buClr>
              <a:buFont typeface="Arial"/>
              <a:buNone/>
            </a:pPr>
            <a:endParaRPr lang="es-ES" sz="1200" kern="0" spc="-25" dirty="0">
              <a:solidFill>
                <a:srgbClr val="000000"/>
              </a:solidFill>
              <a:latin typeface="Roboto" pitchFamily="2" charset="0"/>
              <a:ea typeface="Roboto" pitchFamily="2" charset="0"/>
              <a:cs typeface="Tornac"/>
              <a:sym typeface="Arial"/>
            </a:endParaRPr>
          </a:p>
          <a:p>
            <a:pPr algn="ctr">
              <a:buClr>
                <a:srgbClr val="000000"/>
              </a:buClr>
              <a:buFont typeface="Arial"/>
              <a:buNone/>
            </a:pPr>
            <a:r>
              <a:rPr lang="es-MX" sz="1200" kern="0" dirty="0">
                <a:solidFill>
                  <a:srgbClr val="000000"/>
                </a:solidFill>
                <a:latin typeface="Roboto" pitchFamily="2" charset="0"/>
                <a:ea typeface="Roboto" pitchFamily="2" charset="0"/>
                <a:cs typeface="Arial"/>
                <a:sym typeface="Arial"/>
              </a:rPr>
              <a:t>El segundo es la entidad responsable de garantizar y dispersar el estímulo económico correspondiente, así como el control de entrega de tarjetas, reposiciones y renovaciones de las mismas y los reportes mensuales de los resultados de dispersión</a:t>
            </a:r>
            <a:r>
              <a:rPr lang="es-MX" sz="1100" kern="0" dirty="0">
                <a:solidFill>
                  <a:srgbClr val="000000"/>
                </a:solidFill>
                <a:latin typeface="Roboto" pitchFamily="2" charset="0"/>
                <a:ea typeface="Roboto" pitchFamily="2" charset="0"/>
                <a:cs typeface="Arial"/>
                <a:sym typeface="Arial"/>
              </a:rPr>
              <a:t>. </a:t>
            </a:r>
          </a:p>
          <a:p>
            <a:pPr algn="ctr">
              <a:buClr>
                <a:srgbClr val="000000"/>
              </a:buClr>
              <a:buFont typeface="Arial"/>
              <a:buNone/>
            </a:pPr>
            <a:endParaRPr lang="es-MX" sz="1200" kern="0" dirty="0">
              <a:solidFill>
                <a:srgbClr val="000000"/>
              </a:solidFill>
              <a:latin typeface="Roboto" pitchFamily="2" charset="0"/>
              <a:ea typeface="Roboto" pitchFamily="2" charset="0"/>
              <a:cs typeface="Arial"/>
              <a:sym typeface="Arial"/>
            </a:endParaRPr>
          </a:p>
        </p:txBody>
      </p:sp>
      <p:sp>
        <p:nvSpPr>
          <p:cNvPr id="7" name="CuadroTexto 6">
            <a:extLst>
              <a:ext uri="{FF2B5EF4-FFF2-40B4-BE49-F238E27FC236}">
                <a16:creationId xmlns:a16="http://schemas.microsoft.com/office/drawing/2014/main" id="{621A776E-38E0-CA6F-5914-BCD8E46A6A27}"/>
              </a:ext>
            </a:extLst>
          </p:cNvPr>
          <p:cNvSpPr txBox="1"/>
          <p:nvPr/>
        </p:nvSpPr>
        <p:spPr>
          <a:xfrm>
            <a:off x="5951763" y="1951332"/>
            <a:ext cx="5216979" cy="3170099"/>
          </a:xfrm>
          <a:prstGeom prst="rect">
            <a:avLst/>
          </a:prstGeom>
          <a:solidFill>
            <a:srgbClr val="00583D"/>
          </a:solidFill>
          <a:ln w="12700" cap="flat" cmpd="sng" algn="ctr">
            <a:no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defPPr>
              <a:defRPr lang="es-MX"/>
            </a:defPPr>
            <a:lvl1pPr marL="0" indent="0" defTabSz="914400" eaLnBrk="1" fontAlgn="base" latinLnBrk="0" hangingPunct="0">
              <a:spcBef>
                <a:spcPct val="0"/>
              </a:spcBef>
              <a:spcAft>
                <a:spcPct val="0"/>
              </a:spcAft>
              <a:buClrTx/>
              <a:buSzTx/>
              <a:buFontTx/>
              <a:buNone/>
              <a:tabLst/>
              <a:defRPr kumimoji="0" sz="1800" kern="1200" normalizeH="0" baseline="0">
                <a:ln>
                  <a:noFill/>
                </a:ln>
                <a:effectLst/>
                <a:latin typeface="Calibri" pitchFamily="34" charset="0"/>
                <a:ea typeface="+mn-ea"/>
                <a:cs typeface="Calibri" pitchFamily="34" charset="0"/>
                <a:sym typeface="Calibri" pitchFamily="34" charset="0"/>
              </a:defRPr>
            </a:lvl1pPr>
            <a:lvl2pPr marL="457200" fontAlgn="base" hangingPunct="0">
              <a:spcBef>
                <a:spcPct val="0"/>
              </a:spcBef>
              <a:spcAft>
                <a:spcPct val="0"/>
              </a:spcAft>
              <a:defRPr kern="1200">
                <a:latin typeface="Calibri" pitchFamily="34" charset="0"/>
                <a:ea typeface="+mn-ea"/>
                <a:cs typeface="Calibri" pitchFamily="34" charset="0"/>
                <a:sym typeface="Calibri" pitchFamily="34" charset="0"/>
              </a:defRPr>
            </a:lvl2pPr>
            <a:lvl3pPr marL="914400" fontAlgn="base" hangingPunct="0">
              <a:spcBef>
                <a:spcPct val="0"/>
              </a:spcBef>
              <a:spcAft>
                <a:spcPct val="0"/>
              </a:spcAft>
              <a:defRPr kern="1200">
                <a:latin typeface="Calibri" pitchFamily="34" charset="0"/>
                <a:ea typeface="+mn-ea"/>
                <a:cs typeface="Calibri" pitchFamily="34" charset="0"/>
                <a:sym typeface="Calibri" pitchFamily="34" charset="0"/>
              </a:defRPr>
            </a:lvl3pPr>
            <a:lvl4pPr marL="1371600" fontAlgn="base" hangingPunct="0">
              <a:spcBef>
                <a:spcPct val="0"/>
              </a:spcBef>
              <a:spcAft>
                <a:spcPct val="0"/>
              </a:spcAft>
              <a:defRPr kern="1200">
                <a:latin typeface="Calibri" pitchFamily="34" charset="0"/>
                <a:ea typeface="+mn-ea"/>
                <a:cs typeface="Calibri" pitchFamily="34" charset="0"/>
                <a:sym typeface="Calibri" pitchFamily="34" charset="0"/>
              </a:defRPr>
            </a:lvl4pPr>
            <a:lvl5pPr marL="1828800" fontAlgn="base" hangingPunct="0">
              <a:spcBef>
                <a:spcPct val="0"/>
              </a:spcBef>
              <a:spcAft>
                <a:spcPct val="0"/>
              </a:spcAft>
              <a:defRPr kern="1200">
                <a:latin typeface="Calibri" pitchFamily="34" charset="0"/>
                <a:ea typeface="+mn-ea"/>
                <a:cs typeface="Calibri" pitchFamily="34" charset="0"/>
                <a:sym typeface="Calibri" pitchFamily="34" charset="0"/>
              </a:defRPr>
            </a:lvl5pPr>
            <a:lvl6pPr marL="2286000" defTabSz="914400" eaLnBrk="1" latinLnBrk="0" hangingPunct="1">
              <a:defRPr kern="1200">
                <a:latin typeface="Calibri" pitchFamily="34" charset="0"/>
                <a:ea typeface="+mn-ea"/>
                <a:cs typeface="Calibri" pitchFamily="34" charset="0"/>
                <a:sym typeface="Calibri" pitchFamily="34" charset="0"/>
              </a:defRPr>
            </a:lvl6pPr>
            <a:lvl7pPr marL="2743200" defTabSz="914400" eaLnBrk="1" latinLnBrk="0" hangingPunct="1">
              <a:defRPr kern="1200">
                <a:latin typeface="Calibri" pitchFamily="34" charset="0"/>
                <a:ea typeface="+mn-ea"/>
                <a:cs typeface="Calibri" pitchFamily="34" charset="0"/>
                <a:sym typeface="Calibri" pitchFamily="34" charset="0"/>
              </a:defRPr>
            </a:lvl7pPr>
            <a:lvl8pPr marL="3200400" defTabSz="914400" eaLnBrk="1" latinLnBrk="0" hangingPunct="1">
              <a:defRPr kern="1200">
                <a:latin typeface="Calibri" pitchFamily="34" charset="0"/>
                <a:ea typeface="+mn-ea"/>
                <a:cs typeface="Calibri" pitchFamily="34" charset="0"/>
                <a:sym typeface="Calibri" pitchFamily="34" charset="0"/>
              </a:defRPr>
            </a:lvl8pPr>
            <a:lvl9pPr marL="3657600" defTabSz="914400" eaLnBrk="1" latinLnBrk="0" hangingPunct="1">
              <a:defRPr kern="1200">
                <a:latin typeface="Calibri" pitchFamily="34" charset="0"/>
                <a:ea typeface="+mn-ea"/>
                <a:cs typeface="Calibri" pitchFamily="34" charset="0"/>
                <a:sym typeface="Calibri" pitchFamily="34" charset="0"/>
              </a:defRPr>
            </a:lvl9pPr>
          </a:lstStyle>
          <a:p>
            <a:pPr algn="ctr"/>
            <a:r>
              <a:rPr lang="es-ES" sz="1400" dirty="0">
                <a:solidFill>
                  <a:srgbClr val="FFFFFF"/>
                </a:solidFill>
                <a:latin typeface="Roboto" pitchFamily="2" charset="0"/>
                <a:ea typeface="Roboto" pitchFamily="2" charset="0"/>
              </a:rPr>
              <a:t>Como parte de la complementariedad al Programa “BIENESTAR PARA NIÑAS Y NIÑOS, MI BECA PARA EMPEZAR” antes “MI BECA PARA EMPEZAR”, el cual sigue el principio de universalidad, y para que los recursos disponibles sean otorgados de manera equitativa, el Programa “Beca Leona Vicario de la Ciudad de México” brindará la diferencia que existe entre las 2 becas, según sea el caso, durante los meses que la Beca Bienestar para Niñas y Niños- Mi Beca para Empezar es otorgada a los estudiantes. </a:t>
            </a:r>
          </a:p>
          <a:p>
            <a:pPr algn="ctr"/>
            <a:endParaRPr lang="es-ES" sz="1400" dirty="0">
              <a:solidFill>
                <a:srgbClr val="FFFFFF"/>
              </a:solidFill>
              <a:latin typeface="Roboto" pitchFamily="2" charset="0"/>
              <a:ea typeface="Roboto" pitchFamily="2" charset="0"/>
            </a:endParaRPr>
          </a:p>
          <a:p>
            <a:pPr algn="ctr"/>
            <a:r>
              <a:rPr lang="es-ES" sz="1400" dirty="0">
                <a:solidFill>
                  <a:srgbClr val="FFFFFF"/>
                </a:solidFill>
                <a:latin typeface="Roboto" pitchFamily="2" charset="0"/>
                <a:ea typeface="Roboto" pitchFamily="2" charset="0"/>
              </a:rPr>
              <a:t>Para los meses de julio y agosto el monto de la “Beca Leona Vicario de la Ciudad de México” se otorga  completo, de acuerdo con las Reglas de Operación vigentes.</a:t>
            </a:r>
            <a:endParaRPr lang="es-MX" sz="1400" dirty="0">
              <a:solidFill>
                <a:srgbClr val="FFFFFF"/>
              </a:solidFill>
              <a:latin typeface="Roboto" pitchFamily="2" charset="0"/>
              <a:ea typeface="Roboto" pitchFamily="2" charset="0"/>
            </a:endParaRPr>
          </a:p>
          <a:p>
            <a:endParaRPr lang="es-MX" sz="2000" dirty="0">
              <a:solidFill>
                <a:srgbClr val="000000"/>
              </a:solidFill>
              <a:latin typeface="Roboto" pitchFamily="2" charset="0"/>
              <a:ea typeface="Roboto" pitchFamily="2" charset="0"/>
            </a:endParaRPr>
          </a:p>
        </p:txBody>
      </p:sp>
      <p:sp>
        <p:nvSpPr>
          <p:cNvPr id="8" name="Google Shape;119;g142aa1a6d4d_6_66">
            <a:extLst>
              <a:ext uri="{FF2B5EF4-FFF2-40B4-BE49-F238E27FC236}">
                <a16:creationId xmlns:a16="http://schemas.microsoft.com/office/drawing/2014/main" id="{5736D142-8699-5461-8099-4F3B24606C92}"/>
              </a:ext>
            </a:extLst>
          </p:cNvPr>
          <p:cNvSpPr txBox="1"/>
          <p:nvPr/>
        </p:nvSpPr>
        <p:spPr>
          <a:xfrm>
            <a:off x="1403340" y="6181671"/>
            <a:ext cx="7832100" cy="326213"/>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buSzPts val="700"/>
              <a:buFont typeface="Arial"/>
              <a:buNone/>
            </a:pPr>
            <a:r>
              <a:rPr lang="es" sz="800" b="1" kern="0" dirty="0">
                <a:solidFill>
                  <a:srgbClr val="757373"/>
                </a:solidFill>
                <a:latin typeface="Roboto" pitchFamily="2" charset="0"/>
                <a:ea typeface="Roboto" pitchFamily="2" charset="0"/>
                <a:cs typeface="Arial"/>
                <a:sym typeface="Arial"/>
              </a:rPr>
              <a:t>FIDEICOMISO BIENESTAR EDUCATIVO, </a:t>
            </a:r>
            <a:r>
              <a:rPr lang="es" sz="800" kern="0" dirty="0">
                <a:solidFill>
                  <a:srgbClr val="757373"/>
                </a:solidFill>
                <a:latin typeface="Roboto" pitchFamily="2" charset="0"/>
                <a:ea typeface="Roboto" pitchFamily="2" charset="0"/>
                <a:cs typeface="Arial"/>
                <a:sym typeface="Arial"/>
              </a:rPr>
              <a:t>Beca Leona Vicario de la Ciudad de México</a:t>
            </a:r>
            <a:endParaRPr sz="800" kern="0" dirty="0">
              <a:solidFill>
                <a:srgbClr val="757373"/>
              </a:solidFill>
              <a:latin typeface="Roboto" pitchFamily="2" charset="0"/>
              <a:ea typeface="Roboto" pitchFamily="2" charset="0"/>
              <a:cs typeface="Arial"/>
              <a:sym typeface="Arial"/>
            </a:endParaRPr>
          </a:p>
        </p:txBody>
      </p:sp>
    </p:spTree>
    <p:extLst>
      <p:ext uri="{BB962C8B-B14F-4D97-AF65-F5344CB8AC3E}">
        <p14:creationId xmlns:p14="http://schemas.microsoft.com/office/powerpoint/2010/main" val="1236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cstate="print">
            <a:extLst>
              <a:ext uri="{28A0092B-C50C-407E-A947-70E740481C1C}">
                <a14:useLocalDpi xmlns:a14="http://schemas.microsoft.com/office/drawing/2010/main" val="0"/>
              </a:ext>
            </a:extLst>
          </a:blip>
          <a:srcRect t="57328"/>
          <a:stretch/>
        </p:blipFill>
        <p:spPr>
          <a:xfrm>
            <a:off x="0" y="3931920"/>
            <a:ext cx="12192000" cy="2926080"/>
          </a:xfrm>
          <a:prstGeom prst="rect">
            <a:avLst/>
          </a:prstGeom>
        </p:spPr>
      </p:pic>
      <p:sp>
        <p:nvSpPr>
          <p:cNvPr id="2" name="Rectángulo redondeado 1"/>
          <p:cNvSpPr/>
          <p:nvPr/>
        </p:nvSpPr>
        <p:spPr>
          <a:xfrm>
            <a:off x="3598164" y="-420624"/>
            <a:ext cx="4995672" cy="1527048"/>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641" t="30904" r="2498" b="31618"/>
          <a:stretch/>
        </p:blipFill>
        <p:spPr>
          <a:xfrm>
            <a:off x="3878580" y="50291"/>
            <a:ext cx="4434840" cy="960121"/>
          </a:xfrm>
          <a:prstGeom prst="rect">
            <a:avLst/>
          </a:prstGeom>
        </p:spPr>
      </p:pic>
      <p:sp>
        <p:nvSpPr>
          <p:cNvPr id="5" name="Rectángulo 4"/>
          <p:cNvSpPr/>
          <p:nvPr/>
        </p:nvSpPr>
        <p:spPr>
          <a:xfrm>
            <a:off x="0" y="6729984"/>
            <a:ext cx="8988552" cy="128016"/>
          </a:xfrm>
          <a:prstGeom prst="rect">
            <a:avLst/>
          </a:prstGeom>
          <a:solidFill>
            <a:srgbClr val="BF9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9235440" y="6729984"/>
            <a:ext cx="2956560" cy="128016"/>
          </a:xfrm>
          <a:prstGeom prst="rect">
            <a:avLst/>
          </a:prstGeom>
          <a:solidFill>
            <a:srgbClr val="9F2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Google Shape;270;p5">
            <a:extLst>
              <a:ext uri="{FF2B5EF4-FFF2-40B4-BE49-F238E27FC236}">
                <a16:creationId xmlns:a16="http://schemas.microsoft.com/office/drawing/2014/main" id="{A4FEC11B-DA50-851B-F4CF-82E27C939409}"/>
              </a:ext>
            </a:extLst>
          </p:cNvPr>
          <p:cNvSpPr/>
          <p:nvPr/>
        </p:nvSpPr>
        <p:spPr>
          <a:xfrm>
            <a:off x="971551" y="1577339"/>
            <a:ext cx="10345366" cy="4431738"/>
          </a:xfrm>
          <a:prstGeom prst="roundRect">
            <a:avLst>
              <a:gd name="adj" fmla="val 6974"/>
            </a:avLst>
          </a:prstGeom>
          <a:solidFill>
            <a:srgbClr val="FFFFFF">
              <a:alpha val="83921"/>
            </a:srgbClr>
          </a:solidFill>
          <a:ln>
            <a:noFill/>
          </a:ln>
          <a:effectLst>
            <a:outerShdw dist="50800" dir="5400000" algn="ctr" rotWithShape="0">
              <a:srgbClr val="000000">
                <a:alpha val="42745"/>
              </a:srgbClr>
            </a:outerShdw>
          </a:effectLst>
        </p:spPr>
        <p:txBody>
          <a:bodyPr spcFirstLastPara="1" wrap="square" lIns="121900" tIns="121900" rIns="121900" bIns="121900" anchor="ctr" anchorCtr="0">
            <a:noAutofit/>
          </a:bodyPr>
          <a:lstStyle/>
          <a:p>
            <a:pPr algn="ctr">
              <a:buSzPts val="2400"/>
            </a:pPr>
            <a:endParaRPr lang="es-MX" sz="3200" dirty="0">
              <a:solidFill>
                <a:srgbClr val="9F2241"/>
              </a:solidFill>
              <a:latin typeface="Montserrat Black"/>
              <a:ea typeface="Montserrat Black"/>
              <a:cs typeface="Montserrat Black"/>
              <a:sym typeface="Montserrat Black"/>
            </a:endParaRPr>
          </a:p>
        </p:txBody>
      </p:sp>
      <p:sp>
        <p:nvSpPr>
          <p:cNvPr id="4" name="CuadroTexto 3">
            <a:extLst>
              <a:ext uri="{FF2B5EF4-FFF2-40B4-BE49-F238E27FC236}">
                <a16:creationId xmlns:a16="http://schemas.microsoft.com/office/drawing/2014/main" id="{B6BF964E-1522-CE86-DCFA-5296BEA08D1B}"/>
              </a:ext>
            </a:extLst>
          </p:cNvPr>
          <p:cNvSpPr txBox="1"/>
          <p:nvPr/>
        </p:nvSpPr>
        <p:spPr>
          <a:xfrm>
            <a:off x="1280432" y="1827331"/>
            <a:ext cx="5196296" cy="3862596"/>
          </a:xfrm>
          <a:prstGeom prst="rect">
            <a:avLst/>
          </a:prstGeom>
          <a:solidFill>
            <a:srgbClr val="BD8A4F"/>
          </a:solidFill>
        </p:spPr>
        <p:txBody>
          <a:bodyPr wrap="square" rtlCol="0">
            <a:spAutoFit/>
          </a:bodyPr>
          <a:lstStyle/>
          <a:p>
            <a:pPr algn="just">
              <a:spcAft>
                <a:spcPts val="800"/>
              </a:spcAft>
              <a:buClr>
                <a:srgbClr val="000000"/>
              </a:buClr>
              <a:buFont typeface="Arial"/>
              <a:buNone/>
            </a:pPr>
            <a:endParaRPr lang="es-MX" sz="1600" b="1" kern="0" dirty="0">
              <a:solidFill>
                <a:srgbClr val="FFFFFF"/>
              </a:solidFill>
              <a:latin typeface="Roboto" pitchFamily="2" charset="0"/>
              <a:ea typeface="Roboto" pitchFamily="2" charset="0"/>
              <a:cs typeface="Arial"/>
              <a:sym typeface="Arial"/>
            </a:endParaRPr>
          </a:p>
          <a:p>
            <a:pPr algn="just">
              <a:spcAft>
                <a:spcPts val="800"/>
              </a:spcAft>
              <a:buClr>
                <a:srgbClr val="000000"/>
              </a:buClr>
              <a:buFont typeface="Arial"/>
              <a:buNone/>
            </a:pPr>
            <a:r>
              <a:rPr lang="es-MX" sz="1600" b="1" kern="0" dirty="0">
                <a:solidFill>
                  <a:srgbClr val="FFFFFF"/>
                </a:solidFill>
                <a:latin typeface="Roboto" pitchFamily="2" charset="0"/>
                <a:ea typeface="Roboto" pitchFamily="2" charset="0"/>
                <a:cs typeface="Arial"/>
                <a:sym typeface="Arial"/>
              </a:rPr>
              <a:t>7.3. </a:t>
            </a:r>
            <a:r>
              <a:rPr lang="es-MX" sz="1600" kern="0" dirty="0">
                <a:solidFill>
                  <a:srgbClr val="FFFFFF"/>
                </a:solidFill>
                <a:latin typeface="Roboto" pitchFamily="2" charset="0"/>
                <a:ea typeface="Roboto" pitchFamily="2" charset="0"/>
                <a:cs typeface="Arial"/>
                <a:sym typeface="Arial"/>
              </a:rPr>
              <a:t>Derivado de la relación interinstitucional para la operación de ambos programas que comparten transferencias monetarias a sus beneficiarios, éstos adquieren carácter de complementariedad durante el  periodo de septiembre a junio de la siguiente forma:</a:t>
            </a:r>
          </a:p>
          <a:p>
            <a:pPr algn="just">
              <a:spcAft>
                <a:spcPts val="800"/>
              </a:spcAft>
              <a:buClr>
                <a:srgbClr val="000000"/>
              </a:buClr>
              <a:buFont typeface="Arial"/>
              <a:buNone/>
            </a:pPr>
            <a:br>
              <a:rPr lang="es-MX" sz="1600" kern="0" dirty="0">
                <a:solidFill>
                  <a:srgbClr val="FFFFFF"/>
                </a:solidFill>
                <a:latin typeface="Roboto" pitchFamily="2" charset="0"/>
                <a:ea typeface="Roboto" pitchFamily="2" charset="0"/>
                <a:cs typeface="Arial"/>
                <a:sym typeface="Arial"/>
              </a:rPr>
            </a:br>
            <a:r>
              <a:rPr lang="es-MX" sz="1600" kern="0" dirty="0">
                <a:solidFill>
                  <a:srgbClr val="FFFFFF"/>
                </a:solidFill>
                <a:latin typeface="Roboto" pitchFamily="2" charset="0"/>
                <a:ea typeface="Roboto" pitchFamily="2" charset="0"/>
                <a:cs typeface="Arial"/>
                <a:sym typeface="Arial"/>
              </a:rPr>
              <a:t>Para los beneficiarios inscritos en los Centros de Atención Múltiple y a nivel preescolar; así como los inscritos en primaria y secundaria, recibirán por parte del programa “Bienestar para Niñas y Niños, Mi beca para empezar”, $600.00 y $650.00 respectivamente.</a:t>
            </a:r>
          </a:p>
          <a:p>
            <a:pPr algn="just">
              <a:spcAft>
                <a:spcPts val="800"/>
              </a:spcAft>
              <a:buClr>
                <a:srgbClr val="000000"/>
              </a:buClr>
              <a:buFont typeface="Arial"/>
              <a:buNone/>
            </a:pPr>
            <a:br>
              <a:rPr lang="es-MX" sz="1100" kern="0" dirty="0">
                <a:solidFill>
                  <a:srgbClr val="FFFFFF"/>
                </a:solidFill>
                <a:latin typeface="Roboto" pitchFamily="2" charset="0"/>
                <a:ea typeface="Roboto" pitchFamily="2" charset="0"/>
                <a:cs typeface="Arial"/>
                <a:sym typeface="Arial"/>
              </a:rPr>
            </a:br>
            <a:br>
              <a:rPr lang="es-MX" sz="1100" kern="0" dirty="0">
                <a:solidFill>
                  <a:srgbClr val="FFFFFF"/>
                </a:solidFill>
                <a:latin typeface="Roboto" pitchFamily="2" charset="0"/>
                <a:ea typeface="Roboto" pitchFamily="2" charset="0"/>
                <a:cs typeface="Arial"/>
                <a:sym typeface="Arial"/>
              </a:rPr>
            </a:br>
            <a:endParaRPr lang="es-MX" sz="1100" kern="0" dirty="0">
              <a:solidFill>
                <a:srgbClr val="FFFFFF"/>
              </a:solidFill>
              <a:latin typeface="Roboto" pitchFamily="2" charset="0"/>
              <a:ea typeface="Roboto" pitchFamily="2" charset="0"/>
              <a:cs typeface="Arial"/>
              <a:sym typeface="Arial"/>
            </a:endParaRPr>
          </a:p>
        </p:txBody>
      </p:sp>
      <p:sp>
        <p:nvSpPr>
          <p:cNvPr id="7" name="CuadroTexto 6">
            <a:extLst>
              <a:ext uri="{FF2B5EF4-FFF2-40B4-BE49-F238E27FC236}">
                <a16:creationId xmlns:a16="http://schemas.microsoft.com/office/drawing/2014/main" id="{889DA430-BB9F-5903-4045-302C11FD4DCE}"/>
              </a:ext>
            </a:extLst>
          </p:cNvPr>
          <p:cNvSpPr txBox="1"/>
          <p:nvPr/>
        </p:nvSpPr>
        <p:spPr>
          <a:xfrm>
            <a:off x="7448279" y="2575667"/>
            <a:ext cx="3652702" cy="3313728"/>
          </a:xfrm>
          <a:prstGeom prst="rect">
            <a:avLst/>
          </a:prstGeom>
          <a:solidFill>
            <a:srgbClr val="C00000"/>
          </a:solidFill>
        </p:spPr>
        <p:txBody>
          <a:bodyPr wrap="square" rtlCol="0">
            <a:spAutoFit/>
          </a:bodyPr>
          <a:lstStyle/>
          <a:p>
            <a:pPr algn="just">
              <a:spcAft>
                <a:spcPts val="800"/>
              </a:spcAft>
              <a:buClr>
                <a:srgbClr val="000000"/>
              </a:buClr>
              <a:buFont typeface="Arial"/>
              <a:buNone/>
            </a:pPr>
            <a:r>
              <a:rPr lang="es-MX" sz="1400" kern="0" dirty="0">
                <a:solidFill>
                  <a:srgbClr val="FFFFFF"/>
                </a:solidFill>
                <a:latin typeface="Roboto" pitchFamily="2" charset="0"/>
                <a:ea typeface="Roboto" pitchFamily="2" charset="0"/>
                <a:cs typeface="Arial"/>
                <a:sym typeface="Arial"/>
              </a:rPr>
              <a:t>Con respecto al programa “Beca Leona Vicario”, este otorgará </a:t>
            </a:r>
            <a:r>
              <a:rPr lang="es-MX" sz="1400" b="1" kern="0" dirty="0">
                <a:solidFill>
                  <a:srgbClr val="FFFFFF"/>
                </a:solidFill>
                <a:latin typeface="Roboto" pitchFamily="2" charset="0"/>
                <a:ea typeface="Roboto" pitchFamily="2" charset="0"/>
                <a:cs typeface="Arial"/>
                <a:sym typeface="Arial"/>
              </a:rPr>
              <a:t>$432.00 a los beneficiarios inscritos  en los Centros de </a:t>
            </a:r>
            <a:r>
              <a:rPr lang="es-MX" sz="1400" b="1" kern="0">
                <a:solidFill>
                  <a:srgbClr val="FFFFFF"/>
                </a:solidFill>
                <a:latin typeface="Roboto" pitchFamily="2" charset="0"/>
                <a:ea typeface="Roboto" pitchFamily="2" charset="0"/>
                <a:cs typeface="Arial"/>
                <a:sym typeface="Arial"/>
              </a:rPr>
              <a:t>Atención Múltiple y </a:t>
            </a:r>
            <a:r>
              <a:rPr lang="es-MX" sz="1400" b="1" kern="0" dirty="0">
                <a:solidFill>
                  <a:srgbClr val="FFFFFF"/>
                </a:solidFill>
                <a:latin typeface="Roboto" pitchFamily="2" charset="0"/>
                <a:ea typeface="Roboto" pitchFamily="2" charset="0"/>
                <a:cs typeface="Arial"/>
                <a:sym typeface="Arial"/>
              </a:rPr>
              <a:t>preescolar; $382.00 a los inscritos a nivel primaria y secundaria.</a:t>
            </a:r>
          </a:p>
          <a:p>
            <a:pPr algn="just">
              <a:spcAft>
                <a:spcPts val="800"/>
              </a:spcAft>
              <a:buClr>
                <a:srgbClr val="000000"/>
              </a:buClr>
              <a:buFont typeface="Arial"/>
              <a:buNone/>
            </a:pPr>
            <a:br>
              <a:rPr lang="es-MX" sz="1400" kern="0" dirty="0">
                <a:solidFill>
                  <a:srgbClr val="FFFFFF"/>
                </a:solidFill>
                <a:latin typeface="Roboto" pitchFamily="2" charset="0"/>
                <a:ea typeface="Roboto" pitchFamily="2" charset="0"/>
                <a:cs typeface="Arial"/>
                <a:sym typeface="Arial"/>
              </a:rPr>
            </a:br>
            <a:r>
              <a:rPr lang="es-MX" sz="1400" b="1" kern="0" dirty="0">
                <a:solidFill>
                  <a:srgbClr val="FFFFFF"/>
                </a:solidFill>
                <a:latin typeface="Roboto" pitchFamily="2" charset="0"/>
                <a:ea typeface="Roboto" pitchFamily="2" charset="0"/>
                <a:cs typeface="Arial"/>
                <a:sym typeface="Arial"/>
              </a:rPr>
              <a:t>Para los rangos etarios de 0 a 2 años 11 meses cumplidos y 15 a 17 años 11 meses cumplidos,  así  como  a  todos  los beneficiarios del programa en los meses de julio y agosto únicamente,  se les otorgará la  totalidad de  la beca que es de $1,032.00.</a:t>
            </a:r>
          </a:p>
          <a:p>
            <a:pPr>
              <a:buClr>
                <a:srgbClr val="000000"/>
              </a:buClr>
              <a:buFont typeface="Arial"/>
              <a:buNone/>
            </a:pPr>
            <a:endParaRPr lang="es-MX" sz="1400" kern="0" dirty="0">
              <a:solidFill>
                <a:srgbClr val="000000"/>
              </a:solidFill>
              <a:latin typeface="Roboto" pitchFamily="2" charset="0"/>
              <a:ea typeface="Roboto" pitchFamily="2" charset="0"/>
              <a:cs typeface="Arial"/>
              <a:sym typeface="Arial"/>
            </a:endParaRPr>
          </a:p>
        </p:txBody>
      </p:sp>
      <p:sp>
        <p:nvSpPr>
          <p:cNvPr id="9" name="Google Shape;119;g142aa1a6d4d_6_66">
            <a:extLst>
              <a:ext uri="{FF2B5EF4-FFF2-40B4-BE49-F238E27FC236}">
                <a16:creationId xmlns:a16="http://schemas.microsoft.com/office/drawing/2014/main" id="{2DBF717C-FCBC-7E2F-A60C-00339BDD3BDC}"/>
              </a:ext>
            </a:extLst>
          </p:cNvPr>
          <p:cNvSpPr txBox="1"/>
          <p:nvPr/>
        </p:nvSpPr>
        <p:spPr>
          <a:xfrm>
            <a:off x="1246963" y="6146583"/>
            <a:ext cx="7832100" cy="326213"/>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buSzPts val="700"/>
              <a:buFont typeface="Arial"/>
              <a:buNone/>
            </a:pPr>
            <a:r>
              <a:rPr lang="es" sz="800" b="1" kern="0" dirty="0">
                <a:solidFill>
                  <a:srgbClr val="757373"/>
                </a:solidFill>
                <a:latin typeface="Roboto" pitchFamily="2" charset="0"/>
                <a:ea typeface="Roboto" pitchFamily="2" charset="0"/>
                <a:cs typeface="Arial"/>
                <a:sym typeface="Arial"/>
              </a:rPr>
              <a:t>FIDEICOMISO BIENESTAR EDUCATIVO, </a:t>
            </a:r>
            <a:r>
              <a:rPr lang="es" sz="800" kern="0" dirty="0">
                <a:solidFill>
                  <a:srgbClr val="757373"/>
                </a:solidFill>
                <a:latin typeface="Roboto" pitchFamily="2" charset="0"/>
                <a:ea typeface="Roboto" pitchFamily="2" charset="0"/>
                <a:cs typeface="Arial"/>
                <a:sym typeface="Arial"/>
              </a:rPr>
              <a:t>Beca Leona Vicario de la Ciudad de México</a:t>
            </a:r>
            <a:endParaRPr sz="800" kern="0" dirty="0">
              <a:solidFill>
                <a:srgbClr val="757373"/>
              </a:solidFill>
              <a:latin typeface="Roboto" pitchFamily="2" charset="0"/>
              <a:ea typeface="Roboto" pitchFamily="2" charset="0"/>
              <a:cs typeface="Arial"/>
              <a:sym typeface="Arial"/>
            </a:endParaRPr>
          </a:p>
        </p:txBody>
      </p:sp>
    </p:spTree>
    <p:extLst>
      <p:ext uri="{BB962C8B-B14F-4D97-AF65-F5344CB8AC3E}">
        <p14:creationId xmlns:p14="http://schemas.microsoft.com/office/powerpoint/2010/main" val="285885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51787-A1B7-95B7-CE5F-07F92E308165}"/>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DA21BA2D-B507-1C48-A1ED-C462100AC3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328"/>
          <a:stretch/>
        </p:blipFill>
        <p:spPr>
          <a:xfrm>
            <a:off x="0" y="3931920"/>
            <a:ext cx="12192000" cy="2926080"/>
          </a:xfrm>
          <a:prstGeom prst="rect">
            <a:avLst/>
          </a:prstGeom>
        </p:spPr>
      </p:pic>
      <p:sp>
        <p:nvSpPr>
          <p:cNvPr id="2" name="Rectángulo redondeado 1">
            <a:extLst>
              <a:ext uri="{FF2B5EF4-FFF2-40B4-BE49-F238E27FC236}">
                <a16:creationId xmlns:a16="http://schemas.microsoft.com/office/drawing/2014/main" id="{DA35590A-FBCB-B539-E1AE-4168739476A4}"/>
              </a:ext>
            </a:extLst>
          </p:cNvPr>
          <p:cNvSpPr/>
          <p:nvPr/>
        </p:nvSpPr>
        <p:spPr>
          <a:xfrm>
            <a:off x="3598164" y="-420624"/>
            <a:ext cx="4995672" cy="1527048"/>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686E9F95-DB81-1AD2-1051-DD9E5B4118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1" t="30904" r="2498" b="31618"/>
          <a:stretch/>
        </p:blipFill>
        <p:spPr>
          <a:xfrm>
            <a:off x="3878580" y="50291"/>
            <a:ext cx="4434840" cy="960121"/>
          </a:xfrm>
          <a:prstGeom prst="rect">
            <a:avLst/>
          </a:prstGeom>
        </p:spPr>
      </p:pic>
      <p:sp>
        <p:nvSpPr>
          <p:cNvPr id="5" name="Rectángulo 4">
            <a:extLst>
              <a:ext uri="{FF2B5EF4-FFF2-40B4-BE49-F238E27FC236}">
                <a16:creationId xmlns:a16="http://schemas.microsoft.com/office/drawing/2014/main" id="{1F782B09-C8F2-328B-8317-AD3FA0DED572}"/>
              </a:ext>
            </a:extLst>
          </p:cNvPr>
          <p:cNvSpPr/>
          <p:nvPr/>
        </p:nvSpPr>
        <p:spPr>
          <a:xfrm>
            <a:off x="0" y="6729984"/>
            <a:ext cx="8988552" cy="128016"/>
          </a:xfrm>
          <a:prstGeom prst="rect">
            <a:avLst/>
          </a:prstGeom>
          <a:solidFill>
            <a:srgbClr val="BF9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CBA7FB6A-A919-2207-592D-F41058A2E630}"/>
              </a:ext>
            </a:extLst>
          </p:cNvPr>
          <p:cNvSpPr/>
          <p:nvPr/>
        </p:nvSpPr>
        <p:spPr>
          <a:xfrm>
            <a:off x="9235440" y="6729984"/>
            <a:ext cx="2956560" cy="128016"/>
          </a:xfrm>
          <a:prstGeom prst="rect">
            <a:avLst/>
          </a:prstGeom>
          <a:solidFill>
            <a:srgbClr val="9F2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Google Shape;270;p5">
            <a:extLst>
              <a:ext uri="{FF2B5EF4-FFF2-40B4-BE49-F238E27FC236}">
                <a16:creationId xmlns:a16="http://schemas.microsoft.com/office/drawing/2014/main" id="{0B35A684-720F-CDBA-469C-5D8F9070DFDF}"/>
              </a:ext>
            </a:extLst>
          </p:cNvPr>
          <p:cNvSpPr/>
          <p:nvPr/>
        </p:nvSpPr>
        <p:spPr>
          <a:xfrm>
            <a:off x="995265" y="2066434"/>
            <a:ext cx="10256335" cy="4270358"/>
          </a:xfrm>
          <a:prstGeom prst="roundRect">
            <a:avLst>
              <a:gd name="adj" fmla="val 6974"/>
            </a:avLst>
          </a:prstGeom>
          <a:solidFill>
            <a:srgbClr val="FFFFFF">
              <a:alpha val="83921"/>
            </a:srgbClr>
          </a:solidFill>
          <a:ln>
            <a:noFill/>
          </a:ln>
          <a:effectLst>
            <a:outerShdw dist="50800" dir="5400000" algn="ctr" rotWithShape="0">
              <a:srgbClr val="000000">
                <a:alpha val="42745"/>
              </a:srgbClr>
            </a:outerShdw>
          </a:effectLst>
        </p:spPr>
        <p:txBody>
          <a:bodyPr spcFirstLastPara="1" wrap="square" lIns="121900" tIns="121900" rIns="121900" bIns="121900" anchor="ctr" anchorCtr="0">
            <a:noAutofit/>
          </a:bodyPr>
          <a:lstStyle/>
          <a:p>
            <a:pPr algn="ctr">
              <a:buSzPts val="2400"/>
            </a:pPr>
            <a:endParaRPr lang="es-MX" sz="3200" dirty="0">
              <a:solidFill>
                <a:srgbClr val="9F2241"/>
              </a:solidFill>
              <a:latin typeface="Montserrat Black"/>
              <a:ea typeface="Montserrat Black"/>
              <a:cs typeface="Montserrat Black"/>
              <a:sym typeface="Montserrat Black"/>
            </a:endParaRPr>
          </a:p>
        </p:txBody>
      </p:sp>
      <p:sp>
        <p:nvSpPr>
          <p:cNvPr id="4" name="Google Shape;117;g142aa1a6d4d_6_66">
            <a:extLst>
              <a:ext uri="{FF2B5EF4-FFF2-40B4-BE49-F238E27FC236}">
                <a16:creationId xmlns:a16="http://schemas.microsoft.com/office/drawing/2014/main" id="{D9208D7F-3FFC-5F3A-4E18-905D9B973BEF}"/>
              </a:ext>
            </a:extLst>
          </p:cNvPr>
          <p:cNvSpPr txBox="1"/>
          <p:nvPr/>
        </p:nvSpPr>
        <p:spPr>
          <a:xfrm>
            <a:off x="1670253" y="2322608"/>
            <a:ext cx="3822782" cy="1494225"/>
          </a:xfrm>
          <a:prstGeom prst="rect">
            <a:avLst/>
          </a:prstGeom>
          <a:noFill/>
          <a:ln>
            <a:noFill/>
          </a:ln>
        </p:spPr>
        <p:txBody>
          <a:bodyPr spcFirstLastPara="1" wrap="square" lIns="91425" tIns="91425" rIns="91425" bIns="91425" anchor="t" anchorCtr="0">
            <a:spAutoFit/>
          </a:bodyPr>
          <a:lstStyle/>
          <a:p>
            <a:pPr algn="ctr">
              <a:lnSpc>
                <a:spcPct val="115000"/>
              </a:lnSpc>
              <a:buClr>
                <a:srgbClr val="000000"/>
              </a:buClr>
              <a:buSzPts val="2400"/>
              <a:buFont typeface="Arial"/>
              <a:buNone/>
            </a:pPr>
            <a:r>
              <a:rPr lang="es-MX" sz="2000" b="1" kern="0" dirty="0">
                <a:solidFill>
                  <a:srgbClr val="A2213B"/>
                </a:solidFill>
                <a:latin typeface="Roboto" pitchFamily="2" charset="0"/>
                <a:ea typeface="Roboto" pitchFamily="2" charset="0"/>
                <a:cs typeface="Arial"/>
                <a:sym typeface="Arial"/>
              </a:rPr>
              <a:t>$241,164,650.00 </a:t>
            </a:r>
            <a:r>
              <a:rPr lang="es-MX" b="1" kern="0" dirty="0">
                <a:solidFill>
                  <a:srgbClr val="757373"/>
                </a:solidFill>
                <a:latin typeface="Roboto" pitchFamily="2" charset="0"/>
                <a:ea typeface="Roboto" pitchFamily="2" charset="0"/>
                <a:cs typeface="Arial"/>
                <a:sym typeface="Arial"/>
              </a:rPr>
              <a:t>(doscientos cuarenta y un millones ciento sesenta y cuatro mil seiscientos cincuenta pesos 00/100 M.N.) </a:t>
            </a:r>
            <a:endParaRPr lang="es-MX" sz="1600" b="1" kern="0" dirty="0">
              <a:solidFill>
                <a:srgbClr val="757373"/>
              </a:solidFill>
              <a:latin typeface="Roboto" pitchFamily="2" charset="0"/>
              <a:ea typeface="Roboto" pitchFamily="2" charset="0"/>
              <a:cs typeface="Source Sans Pro"/>
              <a:sym typeface="Source Sans Pro"/>
            </a:endParaRPr>
          </a:p>
        </p:txBody>
      </p:sp>
      <p:sp>
        <p:nvSpPr>
          <p:cNvPr id="7" name="Google Shape;119;g142aa1a6d4d_6_66">
            <a:extLst>
              <a:ext uri="{FF2B5EF4-FFF2-40B4-BE49-F238E27FC236}">
                <a16:creationId xmlns:a16="http://schemas.microsoft.com/office/drawing/2014/main" id="{254BF079-7082-1182-1978-019775F4B103}"/>
              </a:ext>
            </a:extLst>
          </p:cNvPr>
          <p:cNvSpPr txBox="1"/>
          <p:nvPr/>
        </p:nvSpPr>
        <p:spPr>
          <a:xfrm>
            <a:off x="1279896" y="6370281"/>
            <a:ext cx="7832100" cy="326213"/>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buSzPts val="700"/>
              <a:buFont typeface="Arial"/>
              <a:buNone/>
            </a:pPr>
            <a:r>
              <a:rPr lang="es" sz="800" b="1" kern="0" dirty="0">
                <a:solidFill>
                  <a:srgbClr val="757373"/>
                </a:solidFill>
                <a:latin typeface="Roboto" pitchFamily="2" charset="0"/>
                <a:ea typeface="Roboto" pitchFamily="2" charset="0"/>
                <a:cs typeface="Arial"/>
                <a:sym typeface="Arial"/>
              </a:rPr>
              <a:t>FIDEICOMISO BIENESTAR EDUCATIVO, </a:t>
            </a:r>
            <a:r>
              <a:rPr lang="es" sz="800" kern="0" dirty="0">
                <a:solidFill>
                  <a:srgbClr val="757373"/>
                </a:solidFill>
                <a:latin typeface="Roboto" pitchFamily="2" charset="0"/>
                <a:ea typeface="Roboto" pitchFamily="2" charset="0"/>
                <a:cs typeface="Arial"/>
                <a:sym typeface="Arial"/>
              </a:rPr>
              <a:t>Beca Leona Vicario de la Ciudad de México</a:t>
            </a:r>
            <a:endParaRPr sz="800" kern="0" dirty="0">
              <a:solidFill>
                <a:srgbClr val="757373"/>
              </a:solidFill>
              <a:latin typeface="Roboto" pitchFamily="2" charset="0"/>
              <a:ea typeface="Roboto" pitchFamily="2" charset="0"/>
              <a:cs typeface="Arial"/>
              <a:sym typeface="Arial"/>
            </a:endParaRPr>
          </a:p>
        </p:txBody>
      </p:sp>
      <p:sp>
        <p:nvSpPr>
          <p:cNvPr id="8" name="Google Shape;120;g142aa1a6d4d_6_66">
            <a:extLst>
              <a:ext uri="{FF2B5EF4-FFF2-40B4-BE49-F238E27FC236}">
                <a16:creationId xmlns:a16="http://schemas.microsoft.com/office/drawing/2014/main" id="{B53A983B-3F0D-752B-8560-61D859CAB44A}"/>
              </a:ext>
            </a:extLst>
          </p:cNvPr>
          <p:cNvSpPr txBox="1"/>
          <p:nvPr/>
        </p:nvSpPr>
        <p:spPr>
          <a:xfrm>
            <a:off x="1310418" y="1440558"/>
            <a:ext cx="3939217" cy="461635"/>
          </a:xfrm>
          <a:prstGeom prst="rect">
            <a:avLst/>
          </a:prstGeom>
          <a:noFill/>
          <a:ln>
            <a:noFill/>
          </a:ln>
        </p:spPr>
        <p:txBody>
          <a:bodyPr spcFirstLastPara="1" wrap="square" lIns="91425" tIns="91425" rIns="91425" bIns="91425" anchor="t" anchorCtr="0">
            <a:spAutoFit/>
          </a:bodyPr>
          <a:lstStyle/>
          <a:p>
            <a:pPr>
              <a:buClr>
                <a:srgbClr val="000000"/>
              </a:buClr>
              <a:buSzPts val="1400"/>
              <a:buFont typeface="Arial"/>
              <a:buNone/>
            </a:pPr>
            <a:r>
              <a:rPr lang="es" b="1" kern="0" dirty="0">
                <a:solidFill>
                  <a:srgbClr val="BD8A4F"/>
                </a:solidFill>
                <a:latin typeface="Cabin" panose="020B0803050202020004" pitchFamily="34" charset="0"/>
                <a:ea typeface="Source Sans Pro"/>
                <a:cs typeface="Source Sans Pro"/>
                <a:sym typeface="Source Sans Pro"/>
              </a:rPr>
              <a:t>El presupuesto autorizado es de:</a:t>
            </a:r>
            <a:endParaRPr b="1" kern="0" dirty="0">
              <a:solidFill>
                <a:srgbClr val="BD8A4F"/>
              </a:solidFill>
              <a:latin typeface="Cabin" panose="020B0803050202020004" pitchFamily="34" charset="0"/>
              <a:ea typeface="Source Sans Pro"/>
              <a:cs typeface="Source Sans Pro"/>
              <a:sym typeface="Source Sans Pro"/>
            </a:endParaRPr>
          </a:p>
        </p:txBody>
      </p:sp>
      <p:sp>
        <p:nvSpPr>
          <p:cNvPr id="9" name="Google Shape;121;g142aa1a6d4d_6_66">
            <a:extLst>
              <a:ext uri="{FF2B5EF4-FFF2-40B4-BE49-F238E27FC236}">
                <a16:creationId xmlns:a16="http://schemas.microsoft.com/office/drawing/2014/main" id="{F385EAEB-8AAF-4148-2533-48D557C78522}"/>
              </a:ext>
            </a:extLst>
          </p:cNvPr>
          <p:cNvSpPr txBox="1"/>
          <p:nvPr/>
        </p:nvSpPr>
        <p:spPr>
          <a:xfrm>
            <a:off x="1458927" y="4001231"/>
            <a:ext cx="4245434" cy="461635"/>
          </a:xfrm>
          <a:prstGeom prst="rect">
            <a:avLst/>
          </a:prstGeom>
          <a:noFill/>
          <a:ln>
            <a:noFill/>
          </a:ln>
        </p:spPr>
        <p:txBody>
          <a:bodyPr spcFirstLastPara="1" wrap="square" lIns="91425" tIns="91425" rIns="91425" bIns="91425" anchor="t" anchorCtr="0">
            <a:spAutoFit/>
          </a:bodyPr>
          <a:lstStyle/>
          <a:p>
            <a:pPr>
              <a:buClr>
                <a:srgbClr val="000000"/>
              </a:buClr>
              <a:buSzPts val="1400"/>
              <a:buFont typeface="Arial"/>
              <a:buNone/>
            </a:pPr>
            <a:r>
              <a:rPr lang="es" b="1" kern="0" dirty="0">
                <a:solidFill>
                  <a:srgbClr val="BD8A4F"/>
                </a:solidFill>
                <a:latin typeface="Cabin" panose="020B0803050202020004" pitchFamily="34" charset="0"/>
                <a:ea typeface="Source Sans Pro"/>
                <a:cs typeface="Source Sans Pro"/>
                <a:sym typeface="Source Sans Pro"/>
              </a:rPr>
              <a:t>y la población objetivo es de hasta: </a:t>
            </a:r>
            <a:endParaRPr b="1" kern="0" dirty="0">
              <a:solidFill>
                <a:srgbClr val="BD8A4F"/>
              </a:solidFill>
              <a:latin typeface="Cabin" panose="020B0803050202020004" pitchFamily="34" charset="0"/>
              <a:ea typeface="Source Sans Pro"/>
              <a:cs typeface="Source Sans Pro"/>
              <a:sym typeface="Source Sans Pro"/>
            </a:endParaRPr>
          </a:p>
        </p:txBody>
      </p:sp>
      <p:sp>
        <p:nvSpPr>
          <p:cNvPr id="10" name="Google Shape;122;g142aa1a6d4d_6_66">
            <a:extLst>
              <a:ext uri="{FF2B5EF4-FFF2-40B4-BE49-F238E27FC236}">
                <a16:creationId xmlns:a16="http://schemas.microsoft.com/office/drawing/2014/main" id="{154CB0F3-B52B-EA09-BFC4-8E815F35F586}"/>
              </a:ext>
            </a:extLst>
          </p:cNvPr>
          <p:cNvSpPr txBox="1"/>
          <p:nvPr/>
        </p:nvSpPr>
        <p:spPr>
          <a:xfrm>
            <a:off x="2128466" y="4398234"/>
            <a:ext cx="2883600" cy="1423436"/>
          </a:xfrm>
          <a:prstGeom prst="rect">
            <a:avLst/>
          </a:prstGeom>
          <a:noFill/>
          <a:ln>
            <a:noFill/>
          </a:ln>
        </p:spPr>
        <p:txBody>
          <a:bodyPr spcFirstLastPara="1" wrap="square" lIns="91425" tIns="91425" rIns="91425" bIns="91425" anchor="t" anchorCtr="0">
            <a:spAutoFit/>
          </a:bodyPr>
          <a:lstStyle/>
          <a:p>
            <a:pPr algn="ctr">
              <a:lnSpc>
                <a:spcPct val="115000"/>
              </a:lnSpc>
              <a:buClr>
                <a:srgbClr val="000000"/>
              </a:buClr>
              <a:buSzPts val="2400"/>
              <a:buFont typeface="Arial"/>
              <a:buNone/>
            </a:pPr>
            <a:r>
              <a:rPr lang="es-MX" sz="2400" b="1" kern="0" dirty="0">
                <a:solidFill>
                  <a:srgbClr val="A2213B"/>
                </a:solidFill>
                <a:latin typeface="Roboto" pitchFamily="2" charset="0"/>
                <a:ea typeface="Roboto" pitchFamily="2" charset="0"/>
                <a:cs typeface="Source Sans Pro"/>
                <a:sym typeface="Source Sans Pro"/>
              </a:rPr>
              <a:t>35,500 niñas, niños y adolescentes</a:t>
            </a:r>
            <a:endParaRPr sz="1050" b="1" kern="0" dirty="0">
              <a:solidFill>
                <a:srgbClr val="A2213B"/>
              </a:solidFill>
              <a:latin typeface="Roboto" pitchFamily="2" charset="0"/>
              <a:ea typeface="Roboto" pitchFamily="2" charset="0"/>
              <a:cs typeface="Source Sans Pro"/>
              <a:sym typeface="Source Sans Pro"/>
            </a:endParaRPr>
          </a:p>
          <a:p>
            <a:pPr algn="ctr">
              <a:lnSpc>
                <a:spcPct val="115000"/>
              </a:lnSpc>
              <a:buClr>
                <a:srgbClr val="000000"/>
              </a:buClr>
              <a:buSzPts val="1100"/>
              <a:buFont typeface="Arial"/>
              <a:buNone/>
            </a:pPr>
            <a:r>
              <a:rPr lang="es-MX" sz="1100" b="1" kern="0" dirty="0">
                <a:solidFill>
                  <a:srgbClr val="757373"/>
                </a:solidFill>
                <a:latin typeface="Roboto" pitchFamily="2" charset="0"/>
                <a:ea typeface="Roboto" pitchFamily="2" charset="0"/>
                <a:cs typeface="Source Sans Pro"/>
                <a:sym typeface="Source Sans Pro"/>
              </a:rPr>
              <a:t>C</a:t>
            </a:r>
            <a:r>
              <a:rPr lang="es" sz="1100" b="1" kern="0" dirty="0">
                <a:solidFill>
                  <a:srgbClr val="757373"/>
                </a:solidFill>
                <a:latin typeface="Roboto" pitchFamily="2" charset="0"/>
                <a:ea typeface="Roboto" pitchFamily="2" charset="0"/>
                <a:cs typeface="Source Sans Pro"/>
                <a:sym typeface="Source Sans Pro"/>
              </a:rPr>
              <a:t>on apoyos económicos mensuales que se otorgan en </a:t>
            </a:r>
            <a:r>
              <a:rPr lang="es" sz="1100" b="1" kern="0" dirty="0">
                <a:solidFill>
                  <a:srgbClr val="A2213B"/>
                </a:solidFill>
                <a:latin typeface="Roboto" pitchFamily="2" charset="0"/>
                <a:ea typeface="Roboto" pitchFamily="2" charset="0"/>
                <a:cs typeface="Source Sans Pro"/>
                <a:sym typeface="Source Sans Pro"/>
              </a:rPr>
              <a:t>una tarjeta plástica</a:t>
            </a:r>
            <a:endParaRPr sz="2800" b="1" kern="0" dirty="0">
              <a:solidFill>
                <a:srgbClr val="A2213B"/>
              </a:solidFill>
              <a:latin typeface="Roboto" pitchFamily="2" charset="0"/>
              <a:ea typeface="Roboto" pitchFamily="2" charset="0"/>
              <a:cs typeface="Source Sans Pro"/>
              <a:sym typeface="Source Sans Pro"/>
            </a:endParaRPr>
          </a:p>
        </p:txBody>
      </p:sp>
      <p:pic>
        <p:nvPicPr>
          <p:cNvPr id="11" name="Google Shape;124;g142aa1a6d4d_6_66">
            <a:extLst>
              <a:ext uri="{FF2B5EF4-FFF2-40B4-BE49-F238E27FC236}">
                <a16:creationId xmlns:a16="http://schemas.microsoft.com/office/drawing/2014/main" id="{C8D6AA24-C326-3FA7-552A-EC4F309823C1}"/>
              </a:ext>
            </a:extLst>
          </p:cNvPr>
          <p:cNvPicPr preferRelativeResize="0"/>
          <p:nvPr/>
        </p:nvPicPr>
        <p:blipFill rotWithShape="1">
          <a:blip r:embed="rId4">
            <a:alphaModFix/>
          </a:blip>
          <a:srcRect/>
          <a:stretch/>
        </p:blipFill>
        <p:spPr>
          <a:xfrm>
            <a:off x="1447549" y="2240402"/>
            <a:ext cx="407625" cy="505850"/>
          </a:xfrm>
          <a:prstGeom prst="rect">
            <a:avLst/>
          </a:prstGeom>
          <a:noFill/>
          <a:ln>
            <a:noFill/>
          </a:ln>
        </p:spPr>
      </p:pic>
      <p:pic>
        <p:nvPicPr>
          <p:cNvPr id="12" name="Google Shape;125;g142aa1a6d4d_6_66">
            <a:extLst>
              <a:ext uri="{FF2B5EF4-FFF2-40B4-BE49-F238E27FC236}">
                <a16:creationId xmlns:a16="http://schemas.microsoft.com/office/drawing/2014/main" id="{2E9E949B-77C7-A579-2373-E7EB8BAA8401}"/>
              </a:ext>
            </a:extLst>
          </p:cNvPr>
          <p:cNvPicPr preferRelativeResize="0"/>
          <p:nvPr/>
        </p:nvPicPr>
        <p:blipFill rotWithShape="1">
          <a:blip r:embed="rId5">
            <a:alphaModFix/>
          </a:blip>
          <a:srcRect/>
          <a:stretch/>
        </p:blipFill>
        <p:spPr>
          <a:xfrm>
            <a:off x="1458927" y="4393555"/>
            <a:ext cx="549605" cy="569213"/>
          </a:xfrm>
          <a:prstGeom prst="rect">
            <a:avLst/>
          </a:prstGeom>
          <a:noFill/>
          <a:ln>
            <a:noFill/>
          </a:ln>
        </p:spPr>
      </p:pic>
      <p:pic>
        <p:nvPicPr>
          <p:cNvPr id="14" name="Google Shape;126;g142aa1a6d4d_6_66">
            <a:extLst>
              <a:ext uri="{FF2B5EF4-FFF2-40B4-BE49-F238E27FC236}">
                <a16:creationId xmlns:a16="http://schemas.microsoft.com/office/drawing/2014/main" id="{EF75773C-AFD0-3F0B-77C8-7DAC992ECE66}"/>
              </a:ext>
            </a:extLst>
          </p:cNvPr>
          <p:cNvPicPr preferRelativeResize="0"/>
          <p:nvPr/>
        </p:nvPicPr>
        <p:blipFill rotWithShape="1">
          <a:blip r:embed="rId6">
            <a:alphaModFix/>
          </a:blip>
          <a:srcRect/>
          <a:stretch/>
        </p:blipFill>
        <p:spPr>
          <a:xfrm>
            <a:off x="5780103" y="2240402"/>
            <a:ext cx="4923379" cy="3692534"/>
          </a:xfrm>
          <a:prstGeom prst="rect">
            <a:avLst/>
          </a:prstGeom>
          <a:noFill/>
          <a:ln>
            <a:noFill/>
          </a:ln>
        </p:spPr>
      </p:pic>
    </p:spTree>
    <p:extLst>
      <p:ext uri="{BB962C8B-B14F-4D97-AF65-F5344CB8AC3E}">
        <p14:creationId xmlns:p14="http://schemas.microsoft.com/office/powerpoint/2010/main" val="404698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8F6DF-A851-420F-35CE-BCB44C55DE6D}"/>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654BA2E3-A18A-A20F-A4E5-87A300CB8A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328"/>
          <a:stretch/>
        </p:blipFill>
        <p:spPr>
          <a:xfrm>
            <a:off x="0" y="3931920"/>
            <a:ext cx="12192000" cy="2926080"/>
          </a:xfrm>
          <a:prstGeom prst="rect">
            <a:avLst/>
          </a:prstGeom>
        </p:spPr>
      </p:pic>
      <p:sp>
        <p:nvSpPr>
          <p:cNvPr id="2" name="Rectángulo redondeado 1">
            <a:extLst>
              <a:ext uri="{FF2B5EF4-FFF2-40B4-BE49-F238E27FC236}">
                <a16:creationId xmlns:a16="http://schemas.microsoft.com/office/drawing/2014/main" id="{5CBDA15A-91BF-EE80-022F-173646337AC6}"/>
              </a:ext>
            </a:extLst>
          </p:cNvPr>
          <p:cNvSpPr/>
          <p:nvPr/>
        </p:nvSpPr>
        <p:spPr>
          <a:xfrm>
            <a:off x="3598164" y="-420624"/>
            <a:ext cx="4995672" cy="1527048"/>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BD2F8FDB-D64A-4AAB-2C57-130B025C89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1" t="30904" r="2498" b="31618"/>
          <a:stretch/>
        </p:blipFill>
        <p:spPr>
          <a:xfrm>
            <a:off x="3878580" y="50291"/>
            <a:ext cx="4434840" cy="960121"/>
          </a:xfrm>
          <a:prstGeom prst="rect">
            <a:avLst/>
          </a:prstGeom>
        </p:spPr>
      </p:pic>
      <p:sp>
        <p:nvSpPr>
          <p:cNvPr id="5" name="Rectángulo 4">
            <a:extLst>
              <a:ext uri="{FF2B5EF4-FFF2-40B4-BE49-F238E27FC236}">
                <a16:creationId xmlns:a16="http://schemas.microsoft.com/office/drawing/2014/main" id="{6BF6511C-9606-3514-4508-58D4A3F43C21}"/>
              </a:ext>
            </a:extLst>
          </p:cNvPr>
          <p:cNvSpPr/>
          <p:nvPr/>
        </p:nvSpPr>
        <p:spPr>
          <a:xfrm>
            <a:off x="0" y="6729984"/>
            <a:ext cx="8988552" cy="128016"/>
          </a:xfrm>
          <a:prstGeom prst="rect">
            <a:avLst/>
          </a:prstGeom>
          <a:solidFill>
            <a:srgbClr val="BF9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F06CEE0F-96BD-BD38-92EF-89F30405254A}"/>
              </a:ext>
            </a:extLst>
          </p:cNvPr>
          <p:cNvSpPr/>
          <p:nvPr/>
        </p:nvSpPr>
        <p:spPr>
          <a:xfrm>
            <a:off x="9235440" y="6729984"/>
            <a:ext cx="2956560" cy="128016"/>
          </a:xfrm>
          <a:prstGeom prst="rect">
            <a:avLst/>
          </a:prstGeom>
          <a:solidFill>
            <a:srgbClr val="9F2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Google Shape;270;p5">
            <a:extLst>
              <a:ext uri="{FF2B5EF4-FFF2-40B4-BE49-F238E27FC236}">
                <a16:creationId xmlns:a16="http://schemas.microsoft.com/office/drawing/2014/main" id="{E671158E-507A-9B15-BCEB-A12BDD1D1E21}"/>
              </a:ext>
            </a:extLst>
          </p:cNvPr>
          <p:cNvSpPr/>
          <p:nvPr/>
        </p:nvSpPr>
        <p:spPr>
          <a:xfrm>
            <a:off x="894960" y="1381153"/>
            <a:ext cx="10402079" cy="4824224"/>
          </a:xfrm>
          <a:prstGeom prst="roundRect">
            <a:avLst>
              <a:gd name="adj" fmla="val 6974"/>
            </a:avLst>
          </a:prstGeom>
          <a:solidFill>
            <a:srgbClr val="FFFFFF">
              <a:alpha val="83921"/>
            </a:srgbClr>
          </a:solidFill>
          <a:ln>
            <a:noFill/>
          </a:ln>
          <a:effectLst>
            <a:outerShdw dist="50800" dir="5400000" algn="ctr" rotWithShape="0">
              <a:srgbClr val="000000">
                <a:alpha val="42745"/>
              </a:srgbClr>
            </a:outerShdw>
          </a:effectLst>
        </p:spPr>
        <p:txBody>
          <a:bodyPr spcFirstLastPara="1" wrap="square" lIns="121900" tIns="121900" rIns="121900" bIns="121900" anchor="ctr" anchorCtr="0">
            <a:noAutofit/>
          </a:bodyPr>
          <a:lstStyle/>
          <a:p>
            <a:pPr algn="ctr">
              <a:buSzPts val="2400"/>
            </a:pPr>
            <a:endParaRPr lang="es-MX" sz="3200" dirty="0">
              <a:solidFill>
                <a:srgbClr val="9F2241"/>
              </a:solidFill>
              <a:latin typeface="Montserrat Black"/>
              <a:ea typeface="Montserrat Black"/>
              <a:cs typeface="Montserrat Black"/>
              <a:sym typeface="Montserrat Black"/>
            </a:endParaRPr>
          </a:p>
        </p:txBody>
      </p:sp>
      <p:graphicFrame>
        <p:nvGraphicFramePr>
          <p:cNvPr id="4" name="Tabla 3">
            <a:extLst>
              <a:ext uri="{FF2B5EF4-FFF2-40B4-BE49-F238E27FC236}">
                <a16:creationId xmlns:a16="http://schemas.microsoft.com/office/drawing/2014/main" id="{9AC31E59-7764-714C-0D59-A6949E5EF202}"/>
              </a:ext>
            </a:extLst>
          </p:cNvPr>
          <p:cNvGraphicFramePr>
            <a:graphicFrameLocks noGrp="1"/>
          </p:cNvGraphicFramePr>
          <p:nvPr>
            <p:extLst>
              <p:ext uri="{D42A27DB-BD31-4B8C-83A1-F6EECF244321}">
                <p14:modId xmlns:p14="http://schemas.microsoft.com/office/powerpoint/2010/main" val="3204139802"/>
              </p:ext>
            </p:extLst>
          </p:nvPr>
        </p:nvGraphicFramePr>
        <p:xfrm>
          <a:off x="1428189" y="2352376"/>
          <a:ext cx="4453915" cy="3407969"/>
        </p:xfrm>
        <a:graphic>
          <a:graphicData uri="http://schemas.openxmlformats.org/drawingml/2006/table">
            <a:tbl>
              <a:tblPr/>
              <a:tblGrid>
                <a:gridCol w="717896">
                  <a:extLst>
                    <a:ext uri="{9D8B030D-6E8A-4147-A177-3AD203B41FA5}">
                      <a16:colId xmlns:a16="http://schemas.microsoft.com/office/drawing/2014/main" val="2907873495"/>
                    </a:ext>
                  </a:extLst>
                </a:gridCol>
                <a:gridCol w="644595">
                  <a:extLst>
                    <a:ext uri="{9D8B030D-6E8A-4147-A177-3AD203B41FA5}">
                      <a16:colId xmlns:a16="http://schemas.microsoft.com/office/drawing/2014/main" val="3803641328"/>
                    </a:ext>
                  </a:extLst>
                </a:gridCol>
                <a:gridCol w="703792">
                  <a:extLst>
                    <a:ext uri="{9D8B030D-6E8A-4147-A177-3AD203B41FA5}">
                      <a16:colId xmlns:a16="http://schemas.microsoft.com/office/drawing/2014/main" val="1930143892"/>
                    </a:ext>
                  </a:extLst>
                </a:gridCol>
                <a:gridCol w="743257">
                  <a:extLst>
                    <a:ext uri="{9D8B030D-6E8A-4147-A177-3AD203B41FA5}">
                      <a16:colId xmlns:a16="http://schemas.microsoft.com/office/drawing/2014/main" val="3478956947"/>
                    </a:ext>
                  </a:extLst>
                </a:gridCol>
                <a:gridCol w="122169">
                  <a:extLst>
                    <a:ext uri="{9D8B030D-6E8A-4147-A177-3AD203B41FA5}">
                      <a16:colId xmlns:a16="http://schemas.microsoft.com/office/drawing/2014/main" val="1314117607"/>
                    </a:ext>
                  </a:extLst>
                </a:gridCol>
                <a:gridCol w="568469">
                  <a:extLst>
                    <a:ext uri="{9D8B030D-6E8A-4147-A177-3AD203B41FA5}">
                      <a16:colId xmlns:a16="http://schemas.microsoft.com/office/drawing/2014/main" val="4148289515"/>
                    </a:ext>
                  </a:extLst>
                </a:gridCol>
                <a:gridCol w="137967">
                  <a:extLst>
                    <a:ext uri="{9D8B030D-6E8A-4147-A177-3AD203B41FA5}">
                      <a16:colId xmlns:a16="http://schemas.microsoft.com/office/drawing/2014/main" val="1583693967"/>
                    </a:ext>
                  </a:extLst>
                </a:gridCol>
                <a:gridCol w="706436">
                  <a:extLst>
                    <a:ext uri="{9D8B030D-6E8A-4147-A177-3AD203B41FA5}">
                      <a16:colId xmlns:a16="http://schemas.microsoft.com/office/drawing/2014/main" val="2406988319"/>
                    </a:ext>
                  </a:extLst>
                </a:gridCol>
                <a:gridCol w="109334">
                  <a:extLst>
                    <a:ext uri="{9D8B030D-6E8A-4147-A177-3AD203B41FA5}">
                      <a16:colId xmlns:a16="http://schemas.microsoft.com/office/drawing/2014/main" val="303475902"/>
                    </a:ext>
                  </a:extLst>
                </a:gridCol>
              </a:tblGrid>
              <a:tr h="697539">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chemeClr val="bg1"/>
                          </a:solidFill>
                          <a:effectLst/>
                          <a:latin typeface="Roboto" pitchFamily="2" charset="0"/>
                          <a:ea typeface="Roboto" pitchFamily="2" charset="0"/>
                        </a:rPr>
                        <a:t>Grupo de</a:t>
                      </a:r>
                      <a:br>
                        <a:rPr lang="es-MX" sz="800" b="0" i="0" u="none" strike="noStrike" dirty="0">
                          <a:solidFill>
                            <a:schemeClr val="bg1"/>
                          </a:solidFill>
                          <a:effectLst/>
                          <a:latin typeface="Roboto" pitchFamily="2" charset="0"/>
                          <a:ea typeface="Roboto" pitchFamily="2" charset="0"/>
                        </a:rPr>
                      </a:br>
                      <a:r>
                        <a:rPr lang="es-MX" sz="800" b="0" i="0" u="none" strike="noStrike" dirty="0">
                          <a:solidFill>
                            <a:schemeClr val="bg1"/>
                          </a:solidFill>
                          <a:effectLst/>
                          <a:latin typeface="Roboto" pitchFamily="2" charset="0"/>
                          <a:ea typeface="Roboto" pitchFamily="2" charset="0"/>
                        </a:rPr>
                        <a:t>Población</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83D"/>
                    </a:solidFill>
                  </a:tcPr>
                </a:tc>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chemeClr val="bg1"/>
                          </a:solidFill>
                          <a:effectLst/>
                          <a:latin typeface="Roboto" pitchFamily="2" charset="0"/>
                          <a:ea typeface="Roboto" pitchFamily="2" charset="0"/>
                        </a:rPr>
                        <a:t>Total de población</a:t>
                      </a:r>
                      <a:br>
                        <a:rPr lang="es-MX" sz="800" b="0" i="0" u="none" strike="noStrike" dirty="0">
                          <a:solidFill>
                            <a:schemeClr val="bg1"/>
                          </a:solidFill>
                          <a:effectLst/>
                          <a:latin typeface="Roboto" pitchFamily="2" charset="0"/>
                          <a:ea typeface="Roboto" pitchFamily="2" charset="0"/>
                        </a:rPr>
                      </a:br>
                      <a:r>
                        <a:rPr lang="es-MX" sz="800" b="0" i="0" u="none" strike="noStrike" dirty="0">
                          <a:solidFill>
                            <a:schemeClr val="bg1"/>
                          </a:solidFill>
                          <a:effectLst/>
                          <a:latin typeface="Roboto" pitchFamily="2" charset="0"/>
                          <a:ea typeface="Roboto" pitchFamily="2" charset="0"/>
                        </a:rPr>
                        <a:t>a beneficiar por</a:t>
                      </a:r>
                      <a:br>
                        <a:rPr lang="es-MX" sz="800" b="0" i="0" u="none" strike="noStrike" dirty="0">
                          <a:solidFill>
                            <a:schemeClr val="bg1"/>
                          </a:solidFill>
                          <a:effectLst/>
                          <a:latin typeface="Roboto" pitchFamily="2" charset="0"/>
                          <a:ea typeface="Roboto" pitchFamily="2" charset="0"/>
                        </a:rPr>
                      </a:br>
                      <a:r>
                        <a:rPr lang="es-MX" sz="800" b="0" i="0" u="none" strike="noStrike" dirty="0">
                          <a:solidFill>
                            <a:schemeClr val="bg1"/>
                          </a:solidFill>
                          <a:effectLst/>
                          <a:latin typeface="Roboto" pitchFamily="2" charset="0"/>
                          <a:ea typeface="Roboto" pitchFamily="2" charset="0"/>
                        </a:rPr>
                        <a:t>grupo etario</a:t>
                      </a:r>
                      <a:br>
                        <a:rPr lang="es-MX" sz="800" b="0" i="0" u="none" strike="noStrike" dirty="0">
                          <a:solidFill>
                            <a:schemeClr val="bg1"/>
                          </a:solidFill>
                          <a:effectLst/>
                          <a:latin typeface="Roboto" pitchFamily="2" charset="0"/>
                          <a:ea typeface="Roboto" pitchFamily="2" charset="0"/>
                        </a:rPr>
                      </a:br>
                      <a:r>
                        <a:rPr lang="es-MX" sz="800" b="0" i="0" u="none" strike="noStrike" dirty="0">
                          <a:solidFill>
                            <a:schemeClr val="bg1"/>
                          </a:solidFill>
                          <a:effectLst/>
                          <a:latin typeface="Roboto" pitchFamily="2" charset="0"/>
                          <a:ea typeface="Roboto" pitchFamily="2" charset="0"/>
                        </a:rPr>
                        <a:t>(aproximadamente)</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83D"/>
                    </a:solidFill>
                  </a:tcPr>
                </a:tc>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chemeClr val="bg1"/>
                          </a:solidFill>
                          <a:effectLst/>
                          <a:latin typeface="Roboto" pitchFamily="2" charset="0"/>
                          <a:ea typeface="Roboto" pitchFamily="2" charset="0"/>
                        </a:rPr>
                        <a:t>Apoyo económico a otorgar por mes </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83D"/>
                    </a:solidFill>
                  </a:tcPr>
                </a:tc>
                <a:tc hMerge="1">
                  <a:txBody>
                    <a:bodyPr/>
                    <a:lstStyle/>
                    <a:p>
                      <a:endParaRPr lang="es-MX"/>
                    </a:p>
                  </a:txBody>
                  <a:tcPr/>
                </a:tc>
                <a:tc hMerge="1">
                  <a:txBody>
                    <a:bodyPr/>
                    <a:lstStyle/>
                    <a:p>
                      <a:endParaRPr lang="es-MX"/>
                    </a:p>
                  </a:txBody>
                  <a:tcPr/>
                </a:tc>
                <a:tc hMerge="1">
                  <a:txBody>
                    <a:bodyPr/>
                    <a:lstStyle/>
                    <a:p>
                      <a:endParaRPr lang="es-MX"/>
                    </a:p>
                  </a:txBody>
                  <a:tcPr/>
                </a:tc>
                <a:tc rowSpan="3"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dirty="0">
                          <a:solidFill>
                            <a:schemeClr val="bg1"/>
                          </a:solidFill>
                          <a:effectLst/>
                          <a:latin typeface="Roboto" pitchFamily="2" charset="0"/>
                          <a:ea typeface="Roboto" pitchFamily="2" charset="0"/>
                        </a:rPr>
                        <a:t>Servicios</a:t>
                      </a:r>
                      <a:br>
                        <a:rPr lang="es-MX" sz="800" b="0" i="0" u="none" strike="noStrike" dirty="0">
                          <a:solidFill>
                            <a:schemeClr val="bg1"/>
                          </a:solidFill>
                          <a:effectLst/>
                          <a:latin typeface="Roboto" pitchFamily="2" charset="0"/>
                          <a:ea typeface="Roboto" pitchFamily="2" charset="0"/>
                        </a:rPr>
                      </a:br>
                      <a:r>
                        <a:rPr lang="es-MX" sz="800" b="0" i="0" u="none" strike="noStrike" dirty="0">
                          <a:solidFill>
                            <a:schemeClr val="bg1"/>
                          </a:solidFill>
                          <a:effectLst/>
                          <a:latin typeface="Roboto" pitchFamily="2" charset="0"/>
                          <a:ea typeface="Roboto" pitchFamily="2" charset="0"/>
                        </a:rPr>
                        <a:t>integrales a</a:t>
                      </a:r>
                      <a:br>
                        <a:rPr lang="es-MX" sz="800" b="0" i="0" u="none" strike="noStrike" dirty="0">
                          <a:solidFill>
                            <a:schemeClr val="bg1"/>
                          </a:solidFill>
                          <a:effectLst/>
                          <a:latin typeface="Roboto" pitchFamily="2" charset="0"/>
                          <a:ea typeface="Roboto" pitchFamily="2" charset="0"/>
                        </a:rPr>
                      </a:br>
                      <a:r>
                        <a:rPr lang="es-MX" sz="800" b="0" i="0" u="none" strike="noStrike" dirty="0">
                          <a:solidFill>
                            <a:schemeClr val="bg1"/>
                          </a:solidFill>
                          <a:effectLst/>
                          <a:latin typeface="Roboto" pitchFamily="2" charset="0"/>
                          <a:ea typeface="Roboto" pitchFamily="2" charset="0"/>
                        </a:rPr>
                        <a:t>otorgar por</a:t>
                      </a:r>
                      <a:br>
                        <a:rPr lang="es-MX" sz="800" b="0" i="0" u="none" strike="noStrike" dirty="0">
                          <a:solidFill>
                            <a:schemeClr val="bg1"/>
                          </a:solidFill>
                          <a:effectLst/>
                          <a:latin typeface="Roboto" pitchFamily="2" charset="0"/>
                          <a:ea typeface="Roboto" pitchFamily="2" charset="0"/>
                        </a:rPr>
                      </a:br>
                      <a:r>
                        <a:rPr lang="es-MX" sz="800" b="0" i="0" u="none" strike="noStrike" dirty="0">
                          <a:solidFill>
                            <a:schemeClr val="bg1"/>
                          </a:solidFill>
                          <a:effectLst/>
                          <a:latin typeface="Roboto" pitchFamily="2" charset="0"/>
                          <a:ea typeface="Roboto" pitchFamily="2" charset="0"/>
                        </a:rPr>
                        <a:t>grupo etario</a:t>
                      </a:r>
                      <a:br>
                        <a:rPr lang="es-MX" sz="800" b="0" i="0" u="none" strike="noStrike" dirty="0">
                          <a:solidFill>
                            <a:schemeClr val="bg1"/>
                          </a:solidFill>
                          <a:effectLst/>
                          <a:latin typeface="Roboto" pitchFamily="2" charset="0"/>
                          <a:ea typeface="Roboto" pitchFamily="2" charset="0"/>
                        </a:rPr>
                      </a:br>
                      <a:r>
                        <a:rPr lang="es-MX" sz="800" b="0" i="0" u="none" strike="noStrike" dirty="0">
                          <a:solidFill>
                            <a:schemeClr val="bg1"/>
                          </a:solidFill>
                          <a:effectLst/>
                          <a:latin typeface="Roboto" pitchFamily="2" charset="0"/>
                          <a:ea typeface="Roboto" pitchFamily="2" charset="0"/>
                        </a:rPr>
                        <a:t>(promedio)</a:t>
                      </a:r>
                      <a:endParaRPr lang="es-MX" sz="800" dirty="0">
                        <a:solidFill>
                          <a:schemeClr val="bg1"/>
                        </a:solidFill>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83D"/>
                    </a:solidFill>
                  </a:tcPr>
                </a:tc>
                <a:tc rowSpan="3" hMerge="1">
                  <a:txBody>
                    <a:bodyPr/>
                    <a:lstStyle/>
                    <a:p>
                      <a:endParaRPr lang="es-MX"/>
                    </a:p>
                  </a:txBody>
                  <a:tcPr>
                    <a:lnL w="12700" cap="flat" cmpd="sng" algn="ctr">
                      <a:solidFill>
                        <a:srgbClr val="000000"/>
                      </a:solidFill>
                      <a:prstDash val="solid"/>
                      <a:round/>
                      <a:headEnd type="none" w="med" len="med"/>
                      <a:tailEnd type="none" w="med" len="med"/>
                    </a:lnL>
                  </a:tcPr>
                </a:tc>
                <a:tc rowSpan="3" hMerge="1">
                  <a:txBody>
                    <a:bodyPr/>
                    <a:lstStyle/>
                    <a:p>
                      <a:pPr algn="ctr" fontAlgn="ctr"/>
                      <a:r>
                        <a:rPr lang="es-MX" sz="800" b="0" i="0" u="none" strike="noStrike">
                          <a:solidFill>
                            <a:srgbClr val="000000"/>
                          </a:solidFill>
                          <a:effectLst/>
                          <a:latin typeface="Source Sans Pro" panose="020B0503030403020204" pitchFamily="34" charset="0"/>
                        </a:rPr>
                        <a:t>Servicios</a:t>
                      </a:r>
                      <a:br>
                        <a:rPr lang="es-MX" sz="800" b="0" i="0" u="none" strike="noStrike">
                          <a:solidFill>
                            <a:srgbClr val="000000"/>
                          </a:solidFill>
                          <a:effectLst/>
                          <a:latin typeface="Source Sans Pro" panose="020B0503030403020204" pitchFamily="34" charset="0"/>
                        </a:rPr>
                      </a:br>
                      <a:r>
                        <a:rPr lang="es-MX" sz="800" b="0" i="0" u="none" strike="noStrike">
                          <a:solidFill>
                            <a:srgbClr val="000000"/>
                          </a:solidFill>
                          <a:effectLst/>
                          <a:latin typeface="Source Sans Pro" panose="020B0503030403020204" pitchFamily="34" charset="0"/>
                        </a:rPr>
                        <a:t>integrales a</a:t>
                      </a:r>
                      <a:br>
                        <a:rPr lang="es-MX" sz="800" b="0" i="0" u="none" strike="noStrike">
                          <a:solidFill>
                            <a:srgbClr val="000000"/>
                          </a:solidFill>
                          <a:effectLst/>
                          <a:latin typeface="Source Sans Pro" panose="020B0503030403020204" pitchFamily="34" charset="0"/>
                        </a:rPr>
                      </a:br>
                      <a:r>
                        <a:rPr lang="es-MX" sz="800" b="0" i="0" u="none" strike="noStrike">
                          <a:solidFill>
                            <a:srgbClr val="000000"/>
                          </a:solidFill>
                          <a:effectLst/>
                          <a:latin typeface="Source Sans Pro" panose="020B0503030403020204" pitchFamily="34" charset="0"/>
                        </a:rPr>
                        <a:t>otorgar por</a:t>
                      </a:r>
                      <a:br>
                        <a:rPr lang="es-MX" sz="800" b="0" i="0" u="none" strike="noStrike">
                          <a:solidFill>
                            <a:srgbClr val="000000"/>
                          </a:solidFill>
                          <a:effectLst/>
                          <a:latin typeface="Source Sans Pro" panose="020B0503030403020204" pitchFamily="34" charset="0"/>
                        </a:rPr>
                      </a:br>
                      <a:r>
                        <a:rPr lang="es-MX" sz="800" b="0" i="0" u="none" strike="noStrike">
                          <a:solidFill>
                            <a:srgbClr val="000000"/>
                          </a:solidFill>
                          <a:effectLst/>
                          <a:latin typeface="Source Sans Pro" panose="020B0503030403020204" pitchFamily="34" charset="0"/>
                        </a:rPr>
                        <a:t>grupo etario</a:t>
                      </a:r>
                      <a:br>
                        <a:rPr lang="es-MX" sz="800" b="0" i="0" u="none" strike="noStrike">
                          <a:solidFill>
                            <a:srgbClr val="000000"/>
                          </a:solidFill>
                          <a:effectLst/>
                          <a:latin typeface="Source Sans Pro" panose="020B0503030403020204" pitchFamily="34" charset="0"/>
                        </a:rPr>
                      </a:br>
                      <a:r>
                        <a:rPr lang="es-MX" sz="800" b="0" i="0" u="none" strike="noStrike">
                          <a:solidFill>
                            <a:srgbClr val="000000"/>
                          </a:solidFill>
                          <a:effectLst/>
                          <a:latin typeface="Source Sans Pro" panose="020B0503030403020204" pitchFamily="34" charset="0"/>
                        </a:rPr>
                        <a:t>(promedio)</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8837917"/>
                  </a:ext>
                </a:extLst>
              </a:tr>
              <a:tr h="190238">
                <a:tc vMerge="1">
                  <a:txBody>
                    <a:bodyPr/>
                    <a:lstStyle/>
                    <a:p>
                      <a:endParaRPr lang="es-MX"/>
                    </a:p>
                  </a:txBody>
                  <a:tcPr/>
                </a:tc>
                <a:tc vMerge="1">
                  <a:txBody>
                    <a:bodyPr/>
                    <a:lstStyle/>
                    <a:p>
                      <a:endParaRPr lang="es-MX"/>
                    </a:p>
                  </a:txBody>
                  <a:tcPr/>
                </a:tc>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s-MX" sz="800" b="0" i="0" u="none" strike="noStrike" dirty="0">
                          <a:solidFill>
                            <a:schemeClr val="bg1"/>
                          </a:solidFill>
                          <a:effectLst/>
                          <a:latin typeface="Roboto" pitchFamily="2" charset="0"/>
                          <a:ea typeface="Roboto" pitchFamily="2" charset="0"/>
                        </a:rPr>
                        <a:t>Periodo</a:t>
                      </a:r>
                    </a:p>
                  </a:txBody>
                  <a:tcPr marL="9490" marR="9490" marT="94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83D"/>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vMerge="1">
                  <a:txBody>
                    <a:bodyPr/>
                    <a:lstStyle/>
                    <a:p>
                      <a:endParaRPr lang="es-MX"/>
                    </a:p>
                  </a:txBody>
                  <a:tcPr/>
                </a:tc>
                <a:tc hMerge="1" vMerge="1">
                  <a:txBody>
                    <a:bodyPr/>
                    <a:lstStyle/>
                    <a:p>
                      <a:endParaRPr lang="es-MX"/>
                    </a:p>
                  </a:txBody>
                  <a:tcPr>
                    <a:lnL w="6350" cap="flat" cmpd="sng" algn="ctr">
                      <a:solidFill>
                        <a:srgbClr val="000000"/>
                      </a:solidFill>
                      <a:prstDash val="solid"/>
                      <a:round/>
                      <a:headEnd type="none" w="med" len="med"/>
                      <a:tailEnd type="none" w="med" len="med"/>
                    </a:lnL>
                  </a:tcPr>
                </a:tc>
                <a:tc hMerge="1" vMerge="1">
                  <a:txBody>
                    <a:bodyPr/>
                    <a:lstStyle/>
                    <a:p>
                      <a:endParaRPr lang="es-MX"/>
                    </a:p>
                  </a:txBody>
                  <a:tcPr/>
                </a:tc>
                <a:extLst>
                  <a:ext uri="{0D108BD9-81ED-4DB2-BD59-A6C34878D82A}">
                    <a16:rowId xmlns:a16="http://schemas.microsoft.com/office/drawing/2014/main" val="1562311671"/>
                  </a:ext>
                </a:extLst>
              </a:tr>
              <a:tr h="298945">
                <a:tc vMerge="1">
                  <a:txBody>
                    <a:bodyPr/>
                    <a:lstStyle/>
                    <a:p>
                      <a:endParaRPr lang="es-MX"/>
                    </a:p>
                  </a:txBody>
                  <a:tcPr/>
                </a:tc>
                <a:tc vMerge="1">
                  <a:txBody>
                    <a:bodyPr/>
                    <a:lstStyle/>
                    <a:p>
                      <a:endParaRPr lang="es-MX"/>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chemeClr val="bg1"/>
                          </a:solidFill>
                          <a:effectLst/>
                          <a:latin typeface="Roboto" pitchFamily="2" charset="0"/>
                          <a:ea typeface="Roboto" pitchFamily="2" charset="0"/>
                        </a:rPr>
                        <a:t>Enero-junio</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83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chemeClr val="bg1"/>
                          </a:solidFill>
                          <a:effectLst/>
                          <a:latin typeface="Roboto" pitchFamily="2" charset="0"/>
                          <a:ea typeface="Roboto" pitchFamily="2" charset="0"/>
                        </a:rPr>
                        <a:t>julio-agosto</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83D"/>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dirty="0">
                          <a:solidFill>
                            <a:schemeClr val="bg1"/>
                          </a:solidFill>
                          <a:effectLst/>
                          <a:latin typeface="Roboto" pitchFamily="2" charset="0"/>
                          <a:ea typeface="Roboto" pitchFamily="2" charset="0"/>
                        </a:rPr>
                        <a:t>Septiembre</a:t>
                      </a:r>
                      <a:br>
                        <a:rPr lang="es-MX" sz="800" b="0" i="0" u="none" strike="noStrike" dirty="0">
                          <a:solidFill>
                            <a:schemeClr val="bg1"/>
                          </a:solidFill>
                          <a:effectLst/>
                          <a:latin typeface="Roboto" pitchFamily="2" charset="0"/>
                          <a:ea typeface="Roboto" pitchFamily="2" charset="0"/>
                        </a:rPr>
                      </a:br>
                      <a:r>
                        <a:rPr lang="es-MX" sz="800" b="0" i="0" u="none" strike="noStrike" dirty="0">
                          <a:solidFill>
                            <a:schemeClr val="bg1"/>
                          </a:solidFill>
                          <a:effectLst/>
                          <a:latin typeface="Roboto" pitchFamily="2" charset="0"/>
                          <a:ea typeface="Roboto" pitchFamily="2" charset="0"/>
                        </a:rPr>
                        <a:t>- diciembre</a:t>
                      </a:r>
                      <a:endParaRPr lang="es-MX" sz="800" dirty="0">
                        <a:solidFill>
                          <a:schemeClr val="bg1"/>
                        </a:solidFill>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83D"/>
                    </a:solidFill>
                  </a:tcPr>
                </a:tc>
                <a:tc hMerge="1">
                  <a:txBody>
                    <a:bodyPr/>
                    <a:lstStyle/>
                    <a:p>
                      <a:pPr algn="ctr" fontAlgn="ctr"/>
                      <a:r>
                        <a:rPr lang="es-MX" sz="800" b="0" i="0" u="none" strike="noStrike">
                          <a:solidFill>
                            <a:srgbClr val="000000"/>
                          </a:solidFill>
                          <a:effectLst/>
                          <a:latin typeface="Source Sans Pro" panose="020B0503030403020204" pitchFamily="34" charset="0"/>
                        </a:rPr>
                        <a:t>julio-agosto</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vMerge="1">
                  <a:txBody>
                    <a:bodyPr/>
                    <a:lstStyle/>
                    <a:p>
                      <a:endParaRPr lang="es-MX"/>
                    </a:p>
                  </a:txBody>
                  <a:tcPr/>
                </a:tc>
                <a:tc hMerge="1" vMerge="1">
                  <a:txBody>
                    <a:bodyPr/>
                    <a:lstStyle/>
                    <a:p>
                      <a:pPr algn="ctr" fontAlgn="ctr"/>
                      <a:r>
                        <a:rPr lang="es-MX" sz="800" b="0" i="0" u="none" strike="noStrike">
                          <a:solidFill>
                            <a:srgbClr val="000000"/>
                          </a:solidFill>
                          <a:effectLst/>
                          <a:latin typeface="Source Sans Pro" panose="020B0503030403020204" pitchFamily="34" charset="0"/>
                        </a:rPr>
                        <a:t>Septiembre</a:t>
                      </a:r>
                      <a:br>
                        <a:rPr lang="es-MX" sz="800" b="0" i="0" u="none" strike="noStrike">
                          <a:solidFill>
                            <a:srgbClr val="000000"/>
                          </a:solidFill>
                          <a:effectLst/>
                          <a:latin typeface="Source Sans Pro" panose="020B0503030403020204" pitchFamily="34" charset="0"/>
                        </a:rPr>
                      </a:br>
                      <a:r>
                        <a:rPr lang="es-MX" sz="800" b="0" i="0" u="none" strike="noStrike">
                          <a:solidFill>
                            <a:srgbClr val="000000"/>
                          </a:solidFill>
                          <a:effectLst/>
                          <a:latin typeface="Source Sans Pro" panose="020B0503030403020204" pitchFamily="34" charset="0"/>
                        </a:rPr>
                        <a:t>- diciembre</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hMerge="1" vMerge="1">
                  <a:txBody>
                    <a:bodyPr/>
                    <a:lstStyle/>
                    <a:p>
                      <a:endParaRPr lang="es-MX"/>
                    </a:p>
                  </a:txBody>
                  <a:tcPr/>
                </a:tc>
                <a:extLst>
                  <a:ext uri="{0D108BD9-81ED-4DB2-BD59-A6C34878D82A}">
                    <a16:rowId xmlns:a16="http://schemas.microsoft.com/office/drawing/2014/main" val="3487024478"/>
                  </a:ext>
                </a:extLst>
              </a:tr>
              <a:tr h="181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a:solidFill>
                            <a:srgbClr val="000000"/>
                          </a:solidFill>
                          <a:effectLst/>
                          <a:latin typeface="Roboto" pitchFamily="2" charset="0"/>
                          <a:ea typeface="Roboto" pitchFamily="2" charset="0"/>
                        </a:rPr>
                        <a:t>0 a 2 años </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710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a:solidFill>
                            <a:srgbClr val="000000"/>
                          </a:solidFill>
                          <a:effectLst/>
                          <a:latin typeface="Roboto" pitchFamily="2" charset="0"/>
                          <a:ea typeface="Roboto" pitchFamily="2"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a:solidFill>
                            <a:srgbClr val="000000"/>
                          </a:solidFill>
                          <a:effectLst/>
                          <a:latin typeface="Roboto" pitchFamily="2" charset="0"/>
                          <a:ea typeface="Roboto" pitchFamily="2"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a:solidFill>
                            <a:srgbClr val="000000"/>
                          </a:solidFill>
                          <a:effectLst/>
                          <a:latin typeface="Roboto" pitchFamily="2" charset="0"/>
                          <a:ea typeface="Roboto" pitchFamily="2" charset="0"/>
                        </a:rPr>
                        <a:t>$1,032.00</a:t>
                      </a:r>
                      <a:endParaRPr lang="es-MX" sz="80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r>
                        <a:rPr lang="es-MX" sz="800" b="0" i="0" u="none" strike="noStrike">
                          <a:solidFill>
                            <a:srgbClr val="000000"/>
                          </a:solidFill>
                          <a:effectLst/>
                          <a:latin typeface="Source Sans Pro" panose="020B0503030403020204" pitchFamily="34"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a:solidFill>
                            <a:srgbClr val="000000"/>
                          </a:solidFill>
                          <a:effectLst/>
                          <a:latin typeface="Roboto" pitchFamily="2" charset="0"/>
                          <a:ea typeface="Roboto" pitchFamily="2" charset="0"/>
                        </a:rPr>
                        <a:t>300</a:t>
                      </a:r>
                      <a:endParaRPr lang="es-MX" sz="80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r>
                        <a:rPr lang="es-MX" sz="800" b="0" i="0" u="none" strike="noStrike">
                          <a:solidFill>
                            <a:srgbClr val="000000"/>
                          </a:solidFill>
                          <a:effectLst/>
                          <a:latin typeface="Source Sans Pro" panose="020B0503030403020204" pitchFamily="34"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r>
                        <a:rPr lang="es-MX" sz="800" b="0" i="0" u="none" strike="noStrike">
                          <a:solidFill>
                            <a:srgbClr val="000000"/>
                          </a:solidFill>
                          <a:effectLst/>
                          <a:latin typeface="Source Sans Pro" panose="020B0503030403020204" pitchFamily="34" charset="0"/>
                        </a:rPr>
                        <a:t>300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818715"/>
                  </a:ext>
                </a:extLst>
              </a:tr>
              <a:tr h="181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3 a 5 años </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a:solidFill>
                            <a:srgbClr val="000000"/>
                          </a:solidFill>
                          <a:effectLst/>
                          <a:latin typeface="Roboto" pitchFamily="2" charset="0"/>
                          <a:ea typeface="Roboto" pitchFamily="2" charset="0"/>
                        </a:rPr>
                        <a:t>2,485</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$432.00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a:solidFill>
                            <a:srgbClr val="000000"/>
                          </a:solidFill>
                          <a:effectLst/>
                          <a:latin typeface="Roboto" pitchFamily="2" charset="0"/>
                          <a:ea typeface="Roboto" pitchFamily="2"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a:solidFill>
                            <a:srgbClr val="000000"/>
                          </a:solidFill>
                          <a:effectLst/>
                          <a:latin typeface="Roboto" pitchFamily="2" charset="0"/>
                          <a:ea typeface="Roboto" pitchFamily="2" charset="0"/>
                        </a:rPr>
                        <a:t>$432.00</a:t>
                      </a:r>
                      <a:endParaRPr lang="es-MX" sz="80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r>
                        <a:rPr lang="es-MX" sz="800" b="0" i="0" u="none" strike="noStrike">
                          <a:solidFill>
                            <a:srgbClr val="000000"/>
                          </a:solidFill>
                          <a:effectLst/>
                          <a:latin typeface="Source Sans Pro" panose="020B0503030403020204" pitchFamily="34"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a:solidFill>
                            <a:srgbClr val="000000"/>
                          </a:solidFill>
                          <a:effectLst/>
                          <a:latin typeface="Roboto" pitchFamily="2" charset="0"/>
                          <a:ea typeface="Roboto" pitchFamily="2" charset="0"/>
                        </a:rPr>
                        <a:t>1,050</a:t>
                      </a:r>
                      <a:endParaRPr lang="es-MX" sz="80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r>
                        <a:rPr lang="es-MX" sz="800" b="0" i="0" u="none" strike="noStrike">
                          <a:solidFill>
                            <a:srgbClr val="000000"/>
                          </a:solidFill>
                          <a:effectLst/>
                          <a:latin typeface="Source Sans Pro" panose="020B0503030403020204" pitchFamily="34" charset="0"/>
                        </a:rPr>
                        <a:t>$432.00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r>
                        <a:rPr lang="es-MX" sz="800" b="0" i="0" u="none" strike="noStrike">
                          <a:solidFill>
                            <a:srgbClr val="000000"/>
                          </a:solidFill>
                          <a:effectLst/>
                          <a:latin typeface="Source Sans Pro" panose="020B0503030403020204" pitchFamily="34" charset="0"/>
                        </a:rPr>
                        <a:t>1,050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9423357"/>
                  </a:ext>
                </a:extLst>
              </a:tr>
              <a:tr h="28988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a:solidFill>
                            <a:srgbClr val="000000"/>
                          </a:solidFill>
                          <a:effectLst/>
                          <a:latin typeface="Roboto" pitchFamily="2" charset="0"/>
                          <a:ea typeface="Roboto" pitchFamily="2" charset="0"/>
                        </a:rPr>
                        <a:t>6 a 14</a:t>
                      </a:r>
                      <a:br>
                        <a:rPr lang="es-MX" sz="800" b="0" i="0" u="none" strike="noStrike">
                          <a:solidFill>
                            <a:srgbClr val="000000"/>
                          </a:solidFill>
                          <a:effectLst/>
                          <a:latin typeface="Roboto" pitchFamily="2" charset="0"/>
                          <a:ea typeface="Roboto" pitchFamily="2" charset="0"/>
                        </a:rPr>
                      </a:br>
                      <a:r>
                        <a:rPr lang="es-MX" sz="800" b="0" i="0" u="none" strike="noStrike">
                          <a:solidFill>
                            <a:srgbClr val="000000"/>
                          </a:solidFill>
                          <a:effectLst/>
                          <a:latin typeface="Roboto" pitchFamily="2" charset="0"/>
                          <a:ea typeface="Roboto" pitchFamily="2" charset="0"/>
                        </a:rPr>
                        <a:t>años </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22,365</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$382.00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a:solidFill>
                            <a:srgbClr val="000000"/>
                          </a:solidFill>
                          <a:effectLst/>
                          <a:latin typeface="Roboto" pitchFamily="2" charset="0"/>
                          <a:ea typeface="Roboto" pitchFamily="2" charset="0"/>
                        </a:rPr>
                        <a:t>$382.00</a:t>
                      </a:r>
                      <a:endParaRPr lang="es-MX" sz="80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r>
                        <a:rPr lang="es-MX" sz="800" b="0" i="0" u="none" strike="noStrike">
                          <a:solidFill>
                            <a:srgbClr val="000000"/>
                          </a:solidFill>
                          <a:effectLst/>
                          <a:latin typeface="Source Sans Pro" panose="020B0503030403020204" pitchFamily="34"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a:solidFill>
                            <a:srgbClr val="000000"/>
                          </a:solidFill>
                          <a:effectLst/>
                          <a:latin typeface="Roboto" pitchFamily="2" charset="0"/>
                          <a:ea typeface="Roboto" pitchFamily="2" charset="0"/>
                        </a:rPr>
                        <a:t>9,300</a:t>
                      </a:r>
                      <a:endParaRPr lang="es-MX" sz="80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r>
                        <a:rPr lang="es-MX" sz="800" b="0" i="0" u="none" strike="noStrike">
                          <a:solidFill>
                            <a:srgbClr val="000000"/>
                          </a:solidFill>
                          <a:effectLst/>
                          <a:latin typeface="Source Sans Pro" panose="020B0503030403020204" pitchFamily="34" charset="0"/>
                        </a:rPr>
                        <a:t>$382.00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r>
                        <a:rPr lang="es-MX" sz="800" b="0" i="0" u="none" strike="noStrike">
                          <a:solidFill>
                            <a:srgbClr val="000000"/>
                          </a:solidFill>
                          <a:effectLst/>
                          <a:latin typeface="Source Sans Pro" panose="020B0503030403020204" pitchFamily="34" charset="0"/>
                        </a:rPr>
                        <a:t>9,300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8175431"/>
                  </a:ext>
                </a:extLst>
              </a:tr>
              <a:tr h="28988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a:solidFill>
                            <a:srgbClr val="000000"/>
                          </a:solidFill>
                          <a:effectLst/>
                          <a:latin typeface="Roboto" pitchFamily="2" charset="0"/>
                          <a:ea typeface="Roboto" pitchFamily="2" charset="0"/>
                        </a:rPr>
                        <a:t>15 a 17</a:t>
                      </a:r>
                      <a:br>
                        <a:rPr lang="es-MX" sz="800" b="0" i="0" u="none" strike="noStrike">
                          <a:solidFill>
                            <a:srgbClr val="000000"/>
                          </a:solidFill>
                          <a:effectLst/>
                          <a:latin typeface="Roboto" pitchFamily="2" charset="0"/>
                          <a:ea typeface="Roboto" pitchFamily="2" charset="0"/>
                        </a:rPr>
                      </a:br>
                      <a:r>
                        <a:rPr lang="es-MX" sz="800" b="0" i="0" u="none" strike="noStrike">
                          <a:solidFill>
                            <a:srgbClr val="000000"/>
                          </a:solidFill>
                          <a:effectLst/>
                          <a:latin typeface="Roboto" pitchFamily="2" charset="0"/>
                          <a:ea typeface="Roboto" pitchFamily="2" charset="0"/>
                        </a:rPr>
                        <a:t>años </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9,781</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a:solidFill>
                            <a:srgbClr val="000000"/>
                          </a:solidFill>
                          <a:effectLst/>
                          <a:latin typeface="Roboto" pitchFamily="2" charset="0"/>
                          <a:ea typeface="Roboto" pitchFamily="2" charset="0"/>
                        </a:rPr>
                        <a:t>$1,032.00</a:t>
                      </a:r>
                      <a:endParaRPr lang="es-MX" sz="80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r>
                        <a:rPr lang="es-MX" sz="800" b="0" i="0" u="none" strike="noStrike">
                          <a:solidFill>
                            <a:srgbClr val="000000"/>
                          </a:solidFill>
                          <a:effectLst/>
                          <a:latin typeface="Source Sans Pro" panose="020B0503030403020204" pitchFamily="34"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a:solidFill>
                            <a:srgbClr val="000000"/>
                          </a:solidFill>
                          <a:effectLst/>
                          <a:latin typeface="Roboto" pitchFamily="2" charset="0"/>
                          <a:ea typeface="Roboto" pitchFamily="2" charset="0"/>
                        </a:rPr>
                        <a:t>4,150</a:t>
                      </a:r>
                      <a:endParaRPr lang="es-MX" sz="80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r>
                        <a:rPr lang="es-MX" sz="800" b="0" i="0" u="none" strike="noStrike">
                          <a:solidFill>
                            <a:srgbClr val="000000"/>
                          </a:solidFill>
                          <a:effectLst/>
                          <a:latin typeface="Source Sans Pro" panose="020B0503030403020204" pitchFamily="34"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r>
                        <a:rPr lang="es-MX" sz="800" b="0" i="0" u="none" strike="noStrike">
                          <a:solidFill>
                            <a:srgbClr val="000000"/>
                          </a:solidFill>
                          <a:effectLst/>
                          <a:latin typeface="Source Sans Pro" panose="020B0503030403020204" pitchFamily="34" charset="0"/>
                        </a:rPr>
                        <a:t>4,150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989602"/>
                  </a:ext>
                </a:extLst>
              </a:tr>
              <a:tr h="57977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CAM</a:t>
                      </a:r>
                      <a:br>
                        <a:rPr lang="es-MX" sz="800" b="0" i="0" u="none" strike="noStrike" dirty="0">
                          <a:solidFill>
                            <a:srgbClr val="000000"/>
                          </a:solidFill>
                          <a:effectLst/>
                          <a:latin typeface="Roboto" pitchFamily="2" charset="0"/>
                          <a:ea typeface="Roboto" pitchFamily="2" charset="0"/>
                        </a:rPr>
                      </a:br>
                      <a:r>
                        <a:rPr lang="es-MX" sz="800" b="0" i="0" u="none" strike="noStrike" dirty="0">
                          <a:solidFill>
                            <a:srgbClr val="000000"/>
                          </a:solidFill>
                          <a:effectLst/>
                          <a:latin typeface="Roboto" pitchFamily="2" charset="0"/>
                          <a:ea typeface="Roboto" pitchFamily="2" charset="0"/>
                        </a:rPr>
                        <a:t>Primaria,</a:t>
                      </a:r>
                      <a:br>
                        <a:rPr lang="es-MX" sz="800" b="0" i="0" u="none" strike="noStrike" dirty="0">
                          <a:solidFill>
                            <a:srgbClr val="000000"/>
                          </a:solidFill>
                          <a:effectLst/>
                          <a:latin typeface="Roboto" pitchFamily="2" charset="0"/>
                          <a:ea typeface="Roboto" pitchFamily="2" charset="0"/>
                        </a:rPr>
                      </a:br>
                      <a:r>
                        <a:rPr lang="es-MX" sz="800" b="0" i="0" u="none" strike="noStrike" dirty="0">
                          <a:solidFill>
                            <a:srgbClr val="000000"/>
                          </a:solidFill>
                          <a:effectLst/>
                          <a:latin typeface="Roboto" pitchFamily="2" charset="0"/>
                          <a:ea typeface="Roboto" pitchFamily="2" charset="0"/>
                        </a:rPr>
                        <a:t>secundaria</a:t>
                      </a:r>
                      <a:br>
                        <a:rPr lang="es-MX" sz="800" b="0" i="0" u="none" strike="noStrike" dirty="0">
                          <a:solidFill>
                            <a:srgbClr val="000000"/>
                          </a:solidFill>
                          <a:effectLst/>
                          <a:latin typeface="Roboto" pitchFamily="2" charset="0"/>
                          <a:ea typeface="Roboto" pitchFamily="2" charset="0"/>
                        </a:rPr>
                      </a:br>
                      <a:r>
                        <a:rPr lang="es-MX" sz="800" b="0" i="0" u="none" strike="noStrike" dirty="0">
                          <a:solidFill>
                            <a:srgbClr val="000000"/>
                          </a:solidFill>
                          <a:effectLst/>
                          <a:latin typeface="Roboto" pitchFamily="2" charset="0"/>
                          <a:ea typeface="Roboto" pitchFamily="2" charset="0"/>
                        </a:rPr>
                        <a:t>y laboral</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a:solidFill>
                            <a:srgbClr val="000000"/>
                          </a:solidFill>
                          <a:effectLst/>
                          <a:latin typeface="Roboto" pitchFamily="2" charset="0"/>
                          <a:ea typeface="Roboto" pitchFamily="2" charset="0"/>
                        </a:rPr>
                        <a:t>159</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$432.00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dirty="0">
                          <a:solidFill>
                            <a:srgbClr val="000000"/>
                          </a:solidFill>
                          <a:effectLst/>
                          <a:latin typeface="Roboto" pitchFamily="2" charset="0"/>
                          <a:ea typeface="Roboto" pitchFamily="2" charset="0"/>
                        </a:rPr>
                        <a:t>$432.00</a:t>
                      </a:r>
                      <a:endParaRPr lang="es-MX" sz="800" dirty="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r>
                        <a:rPr lang="es-MX" sz="800" b="0" i="0" u="none" strike="noStrike">
                          <a:solidFill>
                            <a:srgbClr val="000000"/>
                          </a:solidFill>
                          <a:effectLst/>
                          <a:latin typeface="Source Sans Pro" panose="020B0503030403020204" pitchFamily="34" charset="0"/>
                        </a:rPr>
                        <a:t>$1,032.00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dirty="0">
                          <a:solidFill>
                            <a:srgbClr val="000000"/>
                          </a:solidFill>
                          <a:effectLst/>
                          <a:latin typeface="Roboto" pitchFamily="2" charset="0"/>
                          <a:ea typeface="Roboto" pitchFamily="2" charset="0"/>
                        </a:rPr>
                        <a:t>200</a:t>
                      </a:r>
                      <a:endParaRPr lang="es-MX" sz="800" dirty="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r>
                        <a:rPr lang="es-MX" sz="800" b="0" i="0" u="none" strike="noStrike">
                          <a:solidFill>
                            <a:srgbClr val="000000"/>
                          </a:solidFill>
                          <a:effectLst/>
                          <a:latin typeface="Source Sans Pro" panose="020B0503030403020204" pitchFamily="34" charset="0"/>
                        </a:rPr>
                        <a:t>$432.00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r>
                        <a:rPr lang="es-MX" sz="800" b="0" i="0" u="none" strike="noStrike">
                          <a:solidFill>
                            <a:srgbClr val="000000"/>
                          </a:solidFill>
                          <a:effectLst/>
                          <a:latin typeface="Source Sans Pro" panose="020B0503030403020204" pitchFamily="34" charset="0"/>
                        </a:rPr>
                        <a:t>200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422155"/>
                  </a:ext>
                </a:extLst>
              </a:tr>
              <a:tr h="1902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s-MX" sz="800" b="0" i="0" u="none" strike="noStrike">
                          <a:solidFill>
                            <a:srgbClr val="000000"/>
                          </a:solidFill>
                          <a:effectLst/>
                          <a:latin typeface="Roboto" pitchFamily="2" charset="0"/>
                          <a:ea typeface="Roboto" pitchFamily="2" charset="0"/>
                        </a:rPr>
                        <a:t>Total </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a:solidFill>
                            <a:srgbClr val="000000"/>
                          </a:solidFill>
                          <a:effectLst/>
                          <a:latin typeface="Roboto" pitchFamily="2" charset="0"/>
                          <a:ea typeface="Roboto" pitchFamily="2" charset="0"/>
                        </a:rPr>
                        <a:t>35,500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a:solidFill>
                            <a:srgbClr val="000000"/>
                          </a:solidFill>
                          <a:effectLst/>
                          <a:latin typeface="Roboto" pitchFamily="2" charset="0"/>
                          <a:ea typeface="Roboto" pitchFamily="2" charset="0"/>
                        </a:rPr>
                        <a:t>NA </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s-MX" sz="800" b="0" i="0" u="none" strike="noStrike" dirty="0">
                          <a:solidFill>
                            <a:srgbClr val="000000"/>
                          </a:solidFill>
                          <a:effectLst/>
                          <a:latin typeface="Roboto" pitchFamily="2" charset="0"/>
                          <a:ea typeface="Roboto" pitchFamily="2" charset="0"/>
                        </a:rPr>
                        <a:t>NA </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dirty="0">
                          <a:solidFill>
                            <a:srgbClr val="000000"/>
                          </a:solidFill>
                          <a:effectLst/>
                          <a:latin typeface="Roboto" pitchFamily="2" charset="0"/>
                          <a:ea typeface="Roboto" pitchFamily="2" charset="0"/>
                        </a:rPr>
                        <a:t>NA </a:t>
                      </a:r>
                      <a:endParaRPr lang="es-MX" sz="800" dirty="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r>
                        <a:rPr lang="es-MX" sz="800" b="0" i="0" u="none" strike="noStrike">
                          <a:solidFill>
                            <a:srgbClr val="000000"/>
                          </a:solidFill>
                          <a:effectLst/>
                          <a:latin typeface="Source Sans Pro" panose="020B0503030403020204" pitchFamily="34" charset="0"/>
                        </a:rPr>
                        <a:t>NA </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MX" sz="800" b="0" i="0" u="none" strike="noStrike" dirty="0">
                          <a:solidFill>
                            <a:srgbClr val="000000"/>
                          </a:solidFill>
                          <a:effectLst/>
                          <a:latin typeface="Roboto" pitchFamily="2" charset="0"/>
                          <a:ea typeface="Roboto" pitchFamily="2" charset="0"/>
                        </a:rPr>
                        <a:t>15,000</a:t>
                      </a:r>
                      <a:endParaRPr lang="es-MX" sz="800" dirty="0">
                        <a:latin typeface="Roboto" pitchFamily="2" charset="0"/>
                        <a:ea typeface="Roboto" pitchFamily="2" charset="0"/>
                      </a:endParaRP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r>
                        <a:rPr lang="es-MX" sz="800" b="0" i="0" u="none" strike="noStrike">
                          <a:solidFill>
                            <a:srgbClr val="000000"/>
                          </a:solidFill>
                          <a:effectLst/>
                          <a:latin typeface="Source Sans Pro" panose="020B0503030403020204" pitchFamily="34" charset="0"/>
                        </a:rPr>
                        <a:t>NA </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fontAlgn="ctr"/>
                      <a:r>
                        <a:rPr lang="es-MX" sz="800" b="0" i="0" u="none" strike="noStrike">
                          <a:solidFill>
                            <a:srgbClr val="000000"/>
                          </a:solidFill>
                          <a:effectLst/>
                          <a:latin typeface="Source Sans Pro" panose="020B0503030403020204" pitchFamily="34" charset="0"/>
                        </a:rPr>
                        <a:t>15,000</a:t>
                      </a:r>
                    </a:p>
                  </a:txBody>
                  <a:tcPr marL="9490" marR="9490" marT="9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3940793"/>
                  </a:ext>
                </a:extLst>
              </a:tr>
              <a:tr h="241830">
                <a:tc gridSpan="9">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s-MX" sz="800" b="1" i="0" u="none" strike="noStrike" dirty="0">
                          <a:solidFill>
                            <a:srgbClr val="000000"/>
                          </a:solidFill>
                          <a:effectLst/>
                          <a:latin typeface="Roboto" pitchFamily="2" charset="0"/>
                          <a:ea typeface="Roboto" pitchFamily="2" charset="0"/>
                        </a:rPr>
                        <a:t>Nota</a:t>
                      </a:r>
                      <a:r>
                        <a:rPr lang="es-MX" sz="800" b="0" i="0" u="none" strike="noStrike" dirty="0">
                          <a:solidFill>
                            <a:srgbClr val="000000"/>
                          </a:solidFill>
                          <a:effectLst/>
                          <a:latin typeface="Roboto" pitchFamily="2" charset="0"/>
                          <a:ea typeface="Roboto" pitchFamily="2" charset="0"/>
                        </a:rPr>
                        <a:t>: Para los grupos de población de 3 a 5 años, 6 a 14 años y los inscritos en los Centros Atención Múltiple, el apoyo económico otorgado es complemento al programa “Mi Beca para Empezar”.</a:t>
                      </a:r>
                      <a:endParaRPr lang="es-MX" sz="800" b="1" i="0" u="none" strike="noStrike" dirty="0">
                        <a:solidFill>
                          <a:srgbClr val="000000"/>
                        </a:solidFill>
                        <a:effectLst/>
                        <a:latin typeface="Roboto" pitchFamily="2" charset="0"/>
                        <a:ea typeface="Roboto" pitchFamily="2" charset="0"/>
                      </a:endParaRPr>
                    </a:p>
                  </a:txBody>
                  <a:tcPr marL="9490" marR="9490" marT="949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s-MX"/>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56550512"/>
                  </a:ext>
                </a:extLst>
              </a:tr>
              <a:tr h="133859">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endParaRPr lang="es-MX" sz="800" b="0" i="0" u="none" strike="noStrike" dirty="0">
                        <a:solidFill>
                          <a:srgbClr val="000000"/>
                        </a:solidFill>
                        <a:effectLst/>
                        <a:latin typeface="Roboto" pitchFamily="2" charset="0"/>
                        <a:ea typeface="Roboto" pitchFamily="2" charset="0"/>
                      </a:endParaRPr>
                    </a:p>
                  </a:txBody>
                  <a:tcPr marL="9490" marR="9490" marT="9490"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pPr algn="l" fontAlgn="b"/>
                      <a:endParaRPr lang="es-MX" sz="800" b="0" i="0" u="none" strike="noStrike">
                        <a:solidFill>
                          <a:srgbClr val="000000"/>
                        </a:solidFill>
                        <a:effectLst/>
                        <a:latin typeface="Source Sans Pro" panose="020B0503030403020204" pitchFamily="34" charset="0"/>
                      </a:endParaRPr>
                    </a:p>
                  </a:txBody>
                  <a:tcPr marL="9490" marR="9490" marT="9490" marB="0" anchor="b">
                    <a:lnL>
                      <a:noFill/>
                    </a:lnL>
                    <a:lnR>
                      <a:noFill/>
                    </a:lnR>
                    <a:lnT>
                      <a:noFill/>
                    </a:lnT>
                    <a:lnB>
                      <a:noFill/>
                    </a:lnB>
                    <a:noFill/>
                  </a:tcPr>
                </a:tc>
                <a:tc hMerge="1">
                  <a:txBody>
                    <a:bodyPr/>
                    <a:lstStyle/>
                    <a:p>
                      <a:pPr algn="l" fontAlgn="b"/>
                      <a:endParaRPr lang="es-MX" sz="800" b="0" i="0" u="none" strike="noStrike">
                        <a:solidFill>
                          <a:srgbClr val="000000"/>
                        </a:solidFill>
                        <a:effectLst/>
                        <a:latin typeface="Source Sans Pro" panose="020B0503030403020204" pitchFamily="34" charset="0"/>
                      </a:endParaRPr>
                    </a:p>
                  </a:txBody>
                  <a:tcPr marL="9490" marR="9490" marT="9490" marB="0" anchor="b">
                    <a:lnL>
                      <a:noFill/>
                    </a:lnL>
                    <a:lnR>
                      <a:noFill/>
                    </a:lnR>
                    <a:lnT>
                      <a:noFill/>
                    </a:lnT>
                    <a:lnB>
                      <a:noFill/>
                    </a:lnB>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endParaRPr lang="es-MX" sz="800" b="0" i="0" u="none" strike="noStrike">
                        <a:solidFill>
                          <a:srgbClr val="000000"/>
                        </a:solidFill>
                        <a:effectLst/>
                        <a:latin typeface="Roboto" pitchFamily="2" charset="0"/>
                        <a:ea typeface="Roboto" pitchFamily="2" charset="0"/>
                      </a:endParaRPr>
                    </a:p>
                  </a:txBody>
                  <a:tcPr marL="9490" marR="9490" marT="9490" marB="0" anchor="b">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s-MX" sz="800" b="0" i="0" u="none" strike="noStrike">
                        <a:solidFill>
                          <a:srgbClr val="000000"/>
                        </a:solidFill>
                        <a:effectLst/>
                        <a:latin typeface="Aptos Narrow" panose="020B0004020202020204" pitchFamily="34" charset="0"/>
                      </a:endParaRPr>
                    </a:p>
                  </a:txBody>
                  <a:tcPr marL="9490" marR="9490" marT="9490" marB="0" anchor="b">
                    <a:lnL>
                      <a:noFill/>
                    </a:lnL>
                    <a:lnR>
                      <a:noFill/>
                    </a:lnR>
                    <a:lnT>
                      <a:noFill/>
                    </a:lnT>
                    <a:lnB>
                      <a:noFill/>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endParaRPr lang="es-MX" sz="800" b="0" i="0" u="none" strike="noStrike" dirty="0">
                        <a:solidFill>
                          <a:srgbClr val="000000"/>
                        </a:solidFill>
                        <a:effectLst/>
                        <a:latin typeface="Roboto" pitchFamily="2" charset="0"/>
                        <a:ea typeface="Roboto" pitchFamily="2" charset="0"/>
                      </a:endParaRPr>
                    </a:p>
                  </a:txBody>
                  <a:tcPr marL="9490" marR="9490" marT="9490" marB="0" anchor="b">
                    <a:lnL>
                      <a:noFill/>
                    </a:lnL>
                    <a:lnR>
                      <a:noFill/>
                    </a:lnR>
                    <a:lnT w="12700" cmpd="sng">
                      <a:solidFill>
                        <a:prstClr val="black"/>
                      </a:solidFill>
                      <a:prstDash val="soli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endParaRPr lang="es-MX" sz="800" b="0" i="0" u="none" strike="noStrike" dirty="0">
                        <a:solidFill>
                          <a:srgbClr val="000000"/>
                        </a:solidFill>
                        <a:effectLst/>
                        <a:latin typeface="Roboto" pitchFamily="2" charset="0"/>
                        <a:ea typeface="Roboto" pitchFamily="2" charset="0"/>
                      </a:endParaRPr>
                    </a:p>
                  </a:txBody>
                  <a:tcPr marL="9490" marR="9490" marT="9490" marB="0" anchor="b">
                    <a:lnL>
                      <a:noFill/>
                    </a:lnL>
                    <a:lnR>
                      <a:noFill/>
                    </a:lnR>
                    <a:lnT w="12700" cmpd="sng">
                      <a:solidFill>
                        <a:prstClr val="black"/>
                      </a:solidFill>
                      <a:prstDash val="soli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38293911"/>
                  </a:ext>
                </a:extLst>
              </a:tr>
            </a:tbl>
          </a:graphicData>
        </a:graphic>
      </p:graphicFrame>
      <p:sp>
        <p:nvSpPr>
          <p:cNvPr id="7" name="Google Shape;147;g142aa1a6d4d_6_143">
            <a:extLst>
              <a:ext uri="{FF2B5EF4-FFF2-40B4-BE49-F238E27FC236}">
                <a16:creationId xmlns:a16="http://schemas.microsoft.com/office/drawing/2014/main" id="{8CE30EC3-D9BB-467F-8C7A-C02C85CA44AA}"/>
              </a:ext>
            </a:extLst>
          </p:cNvPr>
          <p:cNvSpPr txBox="1"/>
          <p:nvPr/>
        </p:nvSpPr>
        <p:spPr>
          <a:xfrm>
            <a:off x="1051021" y="6304574"/>
            <a:ext cx="7832100" cy="326213"/>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buSzPts val="700"/>
              <a:buFont typeface="Arial"/>
              <a:buNone/>
            </a:pPr>
            <a:r>
              <a:rPr lang="es" sz="800" b="1" kern="0" dirty="0">
                <a:solidFill>
                  <a:srgbClr val="757373"/>
                </a:solidFill>
                <a:latin typeface="Roboto" pitchFamily="2" charset="0"/>
                <a:ea typeface="Roboto" pitchFamily="2" charset="0"/>
                <a:cs typeface="Arial"/>
                <a:sym typeface="Arial"/>
              </a:rPr>
              <a:t>FIDEICOMISO BIENESTAR EDUCATIVO, </a:t>
            </a:r>
            <a:r>
              <a:rPr lang="es" sz="800" kern="0" dirty="0">
                <a:solidFill>
                  <a:srgbClr val="757373"/>
                </a:solidFill>
                <a:latin typeface="Roboto" pitchFamily="2" charset="0"/>
                <a:ea typeface="Roboto" pitchFamily="2" charset="0"/>
                <a:cs typeface="Arial"/>
                <a:sym typeface="Arial"/>
              </a:rPr>
              <a:t>Beca Leona Vicario de la Ciudad de México.</a:t>
            </a:r>
            <a:endParaRPr sz="800" kern="0" dirty="0">
              <a:solidFill>
                <a:srgbClr val="757373"/>
              </a:solidFill>
              <a:latin typeface="Roboto" pitchFamily="2" charset="0"/>
              <a:ea typeface="Roboto" pitchFamily="2" charset="0"/>
              <a:cs typeface="Arial"/>
              <a:sym typeface="Arial"/>
            </a:endParaRPr>
          </a:p>
        </p:txBody>
      </p:sp>
      <p:sp>
        <p:nvSpPr>
          <p:cNvPr id="8" name="Google Shape;149;g142aa1a6d4d_6_143">
            <a:extLst>
              <a:ext uri="{FF2B5EF4-FFF2-40B4-BE49-F238E27FC236}">
                <a16:creationId xmlns:a16="http://schemas.microsoft.com/office/drawing/2014/main" id="{B4FE81D3-3374-1196-2EE6-C3C1729EE623}"/>
              </a:ext>
            </a:extLst>
          </p:cNvPr>
          <p:cNvSpPr txBox="1"/>
          <p:nvPr/>
        </p:nvSpPr>
        <p:spPr>
          <a:xfrm>
            <a:off x="4540540" y="1584353"/>
            <a:ext cx="3576724" cy="830966"/>
          </a:xfrm>
          <a:prstGeom prst="rect">
            <a:avLst/>
          </a:prstGeom>
          <a:noFill/>
          <a:ln>
            <a:noFill/>
          </a:ln>
        </p:spPr>
        <p:txBody>
          <a:bodyPr spcFirstLastPara="1" wrap="square" lIns="91425" tIns="91425" rIns="91425" bIns="91425" anchor="t" anchorCtr="0">
            <a:spAutoFit/>
          </a:bodyPr>
          <a:lstStyle/>
          <a:p>
            <a:pPr algn="ctr">
              <a:buClr>
                <a:srgbClr val="000000"/>
              </a:buClr>
              <a:buSzPts val="1400"/>
              <a:buFont typeface="Arial"/>
              <a:buNone/>
            </a:pPr>
            <a:r>
              <a:rPr lang="es" sz="1400" b="1" kern="0" dirty="0">
                <a:solidFill>
                  <a:srgbClr val="A20F3B"/>
                </a:solidFill>
                <a:latin typeface="Roboto" pitchFamily="2" charset="0"/>
                <a:ea typeface="Roboto" pitchFamily="2" charset="0"/>
                <a:cs typeface="Source Sans Pro"/>
                <a:sym typeface="Source Sans Pro"/>
              </a:rPr>
              <a:t>Montos autorizados para el programa social Beca Leona Vicario de la Ciudad de México*</a:t>
            </a:r>
            <a:endParaRPr sz="1400" b="1" kern="0" dirty="0">
              <a:solidFill>
                <a:srgbClr val="A20F3B"/>
              </a:solidFill>
              <a:latin typeface="Roboto" pitchFamily="2" charset="0"/>
              <a:ea typeface="Roboto" pitchFamily="2" charset="0"/>
              <a:cs typeface="Source Sans Pro"/>
              <a:sym typeface="Source Sans Pro"/>
            </a:endParaRPr>
          </a:p>
        </p:txBody>
      </p:sp>
      <p:pic>
        <p:nvPicPr>
          <p:cNvPr id="9" name="Google Shape;151;g142aa1a6d4d_6_143">
            <a:extLst>
              <a:ext uri="{FF2B5EF4-FFF2-40B4-BE49-F238E27FC236}">
                <a16:creationId xmlns:a16="http://schemas.microsoft.com/office/drawing/2014/main" id="{16C66CD3-5689-4F88-D78A-89451AB5F5D4}"/>
              </a:ext>
            </a:extLst>
          </p:cNvPr>
          <p:cNvPicPr preferRelativeResize="0"/>
          <p:nvPr/>
        </p:nvPicPr>
        <p:blipFill rotWithShape="1">
          <a:blip r:embed="rId4">
            <a:alphaModFix/>
          </a:blip>
          <a:srcRect/>
          <a:stretch/>
        </p:blipFill>
        <p:spPr>
          <a:xfrm>
            <a:off x="7679108" y="2473040"/>
            <a:ext cx="2285669" cy="1849926"/>
          </a:xfrm>
          <a:prstGeom prst="rect">
            <a:avLst/>
          </a:prstGeom>
          <a:noFill/>
          <a:ln>
            <a:noFill/>
          </a:ln>
        </p:spPr>
      </p:pic>
      <p:sp>
        <p:nvSpPr>
          <p:cNvPr id="10" name="Google Shape;152;g142aa1a6d4d_6_143">
            <a:extLst>
              <a:ext uri="{FF2B5EF4-FFF2-40B4-BE49-F238E27FC236}">
                <a16:creationId xmlns:a16="http://schemas.microsoft.com/office/drawing/2014/main" id="{21A513D2-F9D9-F91D-87CA-44AEDB111458}"/>
              </a:ext>
            </a:extLst>
          </p:cNvPr>
          <p:cNvSpPr/>
          <p:nvPr/>
        </p:nvSpPr>
        <p:spPr>
          <a:xfrm>
            <a:off x="7214366" y="4487152"/>
            <a:ext cx="3215152" cy="957636"/>
          </a:xfrm>
          <a:prstGeom prst="rect">
            <a:avLst/>
          </a:prstGeom>
          <a:solidFill>
            <a:srgbClr val="A2213B"/>
          </a:solidFill>
          <a:ln>
            <a:noFill/>
          </a:ln>
        </p:spPr>
        <p:txBody>
          <a:bodyPr spcFirstLastPara="1" wrap="square" lIns="91425" tIns="45700" rIns="91425" bIns="45700" anchor="ctr" anchorCtr="0">
            <a:noAutofit/>
          </a:bodyPr>
          <a:lstStyle/>
          <a:p>
            <a:pPr algn="ctr">
              <a:buClr>
                <a:srgbClr val="000000"/>
              </a:buClr>
              <a:buSzPts val="1400"/>
              <a:buFont typeface="Arial"/>
              <a:buNone/>
            </a:pPr>
            <a:endParaRPr sz="1200" kern="0" dirty="0">
              <a:solidFill>
                <a:srgbClr val="FFFFFF"/>
              </a:solidFill>
              <a:latin typeface="Arial"/>
              <a:ea typeface="Arial"/>
              <a:cs typeface="Arial"/>
              <a:sym typeface="Arial"/>
            </a:endParaRPr>
          </a:p>
        </p:txBody>
      </p:sp>
      <p:sp>
        <p:nvSpPr>
          <p:cNvPr id="11" name="Google Shape;153;g142aa1a6d4d_6_143">
            <a:extLst>
              <a:ext uri="{FF2B5EF4-FFF2-40B4-BE49-F238E27FC236}">
                <a16:creationId xmlns:a16="http://schemas.microsoft.com/office/drawing/2014/main" id="{724E7D6E-919E-F3C5-0A50-1CFB027A142F}"/>
              </a:ext>
            </a:extLst>
          </p:cNvPr>
          <p:cNvSpPr txBox="1"/>
          <p:nvPr/>
        </p:nvSpPr>
        <p:spPr>
          <a:xfrm>
            <a:off x="7319984" y="4570949"/>
            <a:ext cx="3003916" cy="735488"/>
          </a:xfrm>
          <a:prstGeom prst="rect">
            <a:avLst/>
          </a:prstGeom>
          <a:noFill/>
          <a:ln>
            <a:noFill/>
          </a:ln>
        </p:spPr>
        <p:txBody>
          <a:bodyPr spcFirstLastPara="1" wrap="square" lIns="91425" tIns="45700" rIns="91425" bIns="45700" anchor="t" anchorCtr="0">
            <a:spAutoFit/>
          </a:bodyPr>
          <a:lstStyle/>
          <a:p>
            <a:pPr algn="ctr">
              <a:buClr>
                <a:srgbClr val="000000"/>
              </a:buClr>
              <a:buSzPts val="1600"/>
              <a:buFont typeface="Arial"/>
              <a:buNone/>
            </a:pPr>
            <a:r>
              <a:rPr lang="es" sz="1400" kern="0" dirty="0">
                <a:solidFill>
                  <a:srgbClr val="FFFFFF"/>
                </a:solidFill>
                <a:latin typeface="Roboto" pitchFamily="2" charset="0"/>
                <a:ea typeface="Roboto" pitchFamily="2" charset="0"/>
                <a:cs typeface="Source Sans Pro"/>
                <a:sym typeface="Source Sans Pro"/>
              </a:rPr>
              <a:t>El depósito se realiza durante los primeros </a:t>
            </a:r>
            <a:r>
              <a:rPr lang="es" sz="1400" b="1" kern="0" dirty="0">
                <a:solidFill>
                  <a:srgbClr val="FFFFFF"/>
                </a:solidFill>
                <a:latin typeface="Roboto" pitchFamily="2" charset="0"/>
                <a:ea typeface="Roboto" pitchFamily="2" charset="0"/>
                <a:cs typeface="Source Sans Pro"/>
                <a:sym typeface="Source Sans Pro"/>
              </a:rPr>
              <a:t>10 días hábiles, a mes vencido</a:t>
            </a:r>
            <a:endParaRPr sz="1200" kern="0" dirty="0">
              <a:solidFill>
                <a:srgbClr val="000000"/>
              </a:solidFill>
              <a:latin typeface="Roboto" pitchFamily="2" charset="0"/>
              <a:ea typeface="Roboto" pitchFamily="2" charset="0"/>
              <a:cs typeface="Arial"/>
              <a:sym typeface="Arial"/>
            </a:endParaRPr>
          </a:p>
        </p:txBody>
      </p:sp>
      <p:sp>
        <p:nvSpPr>
          <p:cNvPr id="12" name="CuadroTexto 11">
            <a:extLst>
              <a:ext uri="{FF2B5EF4-FFF2-40B4-BE49-F238E27FC236}">
                <a16:creationId xmlns:a16="http://schemas.microsoft.com/office/drawing/2014/main" id="{7E4EAB15-67DC-FE60-D833-45259FABF790}"/>
              </a:ext>
            </a:extLst>
          </p:cNvPr>
          <p:cNvSpPr txBox="1"/>
          <p:nvPr/>
        </p:nvSpPr>
        <p:spPr>
          <a:xfrm>
            <a:off x="1404883" y="5702222"/>
            <a:ext cx="4386562" cy="215444"/>
          </a:xfrm>
          <a:prstGeom prst="rect">
            <a:avLst/>
          </a:prstGeom>
          <a:noFill/>
        </p:spPr>
        <p:txBody>
          <a:bodyPr wrap="square" rtlCol="0">
            <a:spAutoFit/>
          </a:bodyPr>
          <a:lstStyle/>
          <a:p>
            <a:r>
              <a:rPr lang="es-MX" sz="800" dirty="0">
                <a:latin typeface="Roboto" pitchFamily="2" charset="0"/>
                <a:ea typeface="Roboto" pitchFamily="2" charset="0"/>
              </a:rPr>
              <a:t>*Gaceta Oficial de la Ciudad de México </a:t>
            </a:r>
            <a:r>
              <a:rPr lang="es-MX" sz="800" b="1" dirty="0">
                <a:latin typeface="Roboto" pitchFamily="2" charset="0"/>
                <a:ea typeface="Roboto" pitchFamily="2" charset="0"/>
              </a:rPr>
              <a:t>No. 1266 Tomo I  </a:t>
            </a:r>
            <a:r>
              <a:rPr lang="es-MX" sz="800" dirty="0">
                <a:latin typeface="Roboto" pitchFamily="2" charset="0"/>
                <a:ea typeface="Roboto" pitchFamily="2" charset="0"/>
              </a:rPr>
              <a:t>publicada el </a:t>
            </a:r>
            <a:r>
              <a:rPr lang="es-MX" sz="800" b="1" dirty="0">
                <a:latin typeface="Roboto" pitchFamily="2" charset="0"/>
                <a:ea typeface="Roboto" pitchFamily="2" charset="0"/>
              </a:rPr>
              <a:t>29 de diciembre 2023</a:t>
            </a:r>
          </a:p>
        </p:txBody>
      </p:sp>
    </p:spTree>
    <p:extLst>
      <p:ext uri="{BB962C8B-B14F-4D97-AF65-F5344CB8AC3E}">
        <p14:creationId xmlns:p14="http://schemas.microsoft.com/office/powerpoint/2010/main" val="46075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9403-716B-6267-0BFA-2A460C7BDD56}"/>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FD8B4D74-BD79-585B-4C6F-AA848444C7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328"/>
          <a:stretch/>
        </p:blipFill>
        <p:spPr>
          <a:xfrm>
            <a:off x="0" y="3931920"/>
            <a:ext cx="12192000" cy="2926080"/>
          </a:xfrm>
          <a:prstGeom prst="rect">
            <a:avLst/>
          </a:prstGeom>
        </p:spPr>
      </p:pic>
      <p:sp>
        <p:nvSpPr>
          <p:cNvPr id="2" name="Rectángulo redondeado 1">
            <a:extLst>
              <a:ext uri="{FF2B5EF4-FFF2-40B4-BE49-F238E27FC236}">
                <a16:creationId xmlns:a16="http://schemas.microsoft.com/office/drawing/2014/main" id="{E67FB082-2862-9E52-8FD2-C00F62198DF1}"/>
              </a:ext>
            </a:extLst>
          </p:cNvPr>
          <p:cNvSpPr/>
          <p:nvPr/>
        </p:nvSpPr>
        <p:spPr>
          <a:xfrm>
            <a:off x="3598164" y="-420624"/>
            <a:ext cx="4995672" cy="1527048"/>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D91C3E74-3BE0-5369-471B-AF2310E033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1" t="30904" r="2498" b="31618"/>
          <a:stretch/>
        </p:blipFill>
        <p:spPr>
          <a:xfrm>
            <a:off x="3878580" y="50291"/>
            <a:ext cx="4434840" cy="960121"/>
          </a:xfrm>
          <a:prstGeom prst="rect">
            <a:avLst/>
          </a:prstGeom>
        </p:spPr>
      </p:pic>
      <p:sp>
        <p:nvSpPr>
          <p:cNvPr id="5" name="Rectángulo 4">
            <a:extLst>
              <a:ext uri="{FF2B5EF4-FFF2-40B4-BE49-F238E27FC236}">
                <a16:creationId xmlns:a16="http://schemas.microsoft.com/office/drawing/2014/main" id="{397B4F55-D9FA-F55D-0B13-575C88D34A18}"/>
              </a:ext>
            </a:extLst>
          </p:cNvPr>
          <p:cNvSpPr/>
          <p:nvPr/>
        </p:nvSpPr>
        <p:spPr>
          <a:xfrm>
            <a:off x="0" y="6729984"/>
            <a:ext cx="8988552" cy="128016"/>
          </a:xfrm>
          <a:prstGeom prst="rect">
            <a:avLst/>
          </a:prstGeom>
          <a:solidFill>
            <a:srgbClr val="BF9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4D14C285-3CC6-B572-5270-3CB5183AB82E}"/>
              </a:ext>
            </a:extLst>
          </p:cNvPr>
          <p:cNvSpPr/>
          <p:nvPr/>
        </p:nvSpPr>
        <p:spPr>
          <a:xfrm>
            <a:off x="9235440" y="6729984"/>
            <a:ext cx="2956560" cy="128016"/>
          </a:xfrm>
          <a:prstGeom prst="rect">
            <a:avLst/>
          </a:prstGeom>
          <a:solidFill>
            <a:srgbClr val="9F2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Google Shape;270;p5">
            <a:extLst>
              <a:ext uri="{FF2B5EF4-FFF2-40B4-BE49-F238E27FC236}">
                <a16:creationId xmlns:a16="http://schemas.microsoft.com/office/drawing/2014/main" id="{CF9AF311-FCC5-6AE1-61E1-366E083924A4}"/>
              </a:ext>
            </a:extLst>
          </p:cNvPr>
          <p:cNvSpPr/>
          <p:nvPr/>
        </p:nvSpPr>
        <p:spPr>
          <a:xfrm>
            <a:off x="971551" y="1577339"/>
            <a:ext cx="10345366" cy="4431738"/>
          </a:xfrm>
          <a:prstGeom prst="roundRect">
            <a:avLst>
              <a:gd name="adj" fmla="val 6974"/>
            </a:avLst>
          </a:prstGeom>
          <a:solidFill>
            <a:srgbClr val="FFFFFF">
              <a:alpha val="83921"/>
            </a:srgbClr>
          </a:solidFill>
          <a:ln>
            <a:noFill/>
          </a:ln>
          <a:effectLst>
            <a:outerShdw dist="50800" dir="5400000" algn="ctr" rotWithShape="0">
              <a:srgbClr val="000000">
                <a:alpha val="42745"/>
              </a:srgbClr>
            </a:outerShdw>
          </a:effectLst>
        </p:spPr>
        <p:txBody>
          <a:bodyPr spcFirstLastPara="1" wrap="square" lIns="121900" tIns="121900" rIns="121900" bIns="121900" anchor="ctr" anchorCtr="0">
            <a:noAutofit/>
          </a:bodyPr>
          <a:lstStyle/>
          <a:p>
            <a:pPr algn="ctr">
              <a:buSzPts val="2400"/>
            </a:pPr>
            <a:endParaRPr lang="es-MX" sz="3200" dirty="0">
              <a:solidFill>
                <a:srgbClr val="9F2241"/>
              </a:solidFill>
              <a:latin typeface="Montserrat Black"/>
              <a:ea typeface="Montserrat Black"/>
              <a:cs typeface="Montserrat Black"/>
              <a:sym typeface="Montserrat Black"/>
            </a:endParaRPr>
          </a:p>
        </p:txBody>
      </p:sp>
      <p:sp>
        <p:nvSpPr>
          <p:cNvPr id="9" name="Google Shape;119;g142aa1a6d4d_6_66">
            <a:extLst>
              <a:ext uri="{FF2B5EF4-FFF2-40B4-BE49-F238E27FC236}">
                <a16:creationId xmlns:a16="http://schemas.microsoft.com/office/drawing/2014/main" id="{8E2A7BED-6526-A816-523C-6106D6FE6F05}"/>
              </a:ext>
            </a:extLst>
          </p:cNvPr>
          <p:cNvSpPr txBox="1"/>
          <p:nvPr/>
        </p:nvSpPr>
        <p:spPr>
          <a:xfrm>
            <a:off x="1246963" y="6146583"/>
            <a:ext cx="7832100" cy="326213"/>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buSzPts val="700"/>
              <a:buFont typeface="Arial"/>
              <a:buNone/>
            </a:pPr>
            <a:r>
              <a:rPr lang="es" sz="800" b="1" kern="0" dirty="0">
                <a:solidFill>
                  <a:srgbClr val="757373"/>
                </a:solidFill>
                <a:latin typeface="Roboto" pitchFamily="2" charset="0"/>
                <a:ea typeface="Roboto" pitchFamily="2" charset="0"/>
                <a:cs typeface="Arial"/>
                <a:sym typeface="Arial"/>
              </a:rPr>
              <a:t>FIDEICOMISO BIENESTAR EDUCATIVO, </a:t>
            </a:r>
            <a:r>
              <a:rPr lang="es" sz="800" kern="0" dirty="0">
                <a:solidFill>
                  <a:srgbClr val="757373"/>
                </a:solidFill>
                <a:latin typeface="Roboto" pitchFamily="2" charset="0"/>
                <a:ea typeface="Roboto" pitchFamily="2" charset="0"/>
                <a:cs typeface="Arial"/>
                <a:sym typeface="Arial"/>
              </a:rPr>
              <a:t>Beca Leona Vicario de la Ciudad de México</a:t>
            </a:r>
            <a:endParaRPr sz="800" kern="0" dirty="0">
              <a:solidFill>
                <a:srgbClr val="757373"/>
              </a:solidFill>
              <a:latin typeface="Roboto" pitchFamily="2" charset="0"/>
              <a:ea typeface="Roboto" pitchFamily="2" charset="0"/>
              <a:cs typeface="Arial"/>
              <a:sym typeface="Arial"/>
            </a:endParaRPr>
          </a:p>
        </p:txBody>
      </p:sp>
      <p:pic>
        <p:nvPicPr>
          <p:cNvPr id="8" name="Google Shape;131;g142aa1a6d4d_6_81">
            <a:extLst>
              <a:ext uri="{FF2B5EF4-FFF2-40B4-BE49-F238E27FC236}">
                <a16:creationId xmlns:a16="http://schemas.microsoft.com/office/drawing/2014/main" id="{92511CD4-5672-C141-68E9-637AE984718C}"/>
              </a:ext>
            </a:extLst>
          </p:cNvPr>
          <p:cNvPicPr preferRelativeResize="0"/>
          <p:nvPr/>
        </p:nvPicPr>
        <p:blipFill rotWithShape="1">
          <a:blip r:embed="rId4">
            <a:alphaModFix/>
          </a:blip>
          <a:srcRect l="22827" t="8874" r="3959"/>
          <a:stretch/>
        </p:blipFill>
        <p:spPr>
          <a:xfrm>
            <a:off x="1544132" y="2146357"/>
            <a:ext cx="3147895" cy="3110478"/>
          </a:xfrm>
          <a:prstGeom prst="rect">
            <a:avLst/>
          </a:prstGeom>
          <a:noFill/>
          <a:ln>
            <a:noFill/>
          </a:ln>
        </p:spPr>
      </p:pic>
      <p:sp>
        <p:nvSpPr>
          <p:cNvPr id="10" name="Google Shape;134;g142aa1a6d4d_6_81">
            <a:extLst>
              <a:ext uri="{FF2B5EF4-FFF2-40B4-BE49-F238E27FC236}">
                <a16:creationId xmlns:a16="http://schemas.microsoft.com/office/drawing/2014/main" id="{4D0515DB-BF52-48C5-3690-80F24A6A284E}"/>
              </a:ext>
            </a:extLst>
          </p:cNvPr>
          <p:cNvSpPr txBox="1"/>
          <p:nvPr/>
        </p:nvSpPr>
        <p:spPr>
          <a:xfrm>
            <a:off x="6067315" y="1978479"/>
            <a:ext cx="3629952" cy="615523"/>
          </a:xfrm>
          <a:prstGeom prst="rect">
            <a:avLst/>
          </a:prstGeom>
          <a:noFill/>
          <a:ln>
            <a:noFill/>
          </a:ln>
        </p:spPr>
        <p:txBody>
          <a:bodyPr spcFirstLastPara="1" wrap="square" lIns="91425" tIns="91425" rIns="91425" bIns="91425" anchor="t" anchorCtr="0">
            <a:spAutoFit/>
          </a:bodyPr>
          <a:lstStyle/>
          <a:p>
            <a:pPr algn="ctr">
              <a:buClr>
                <a:srgbClr val="000000"/>
              </a:buClr>
              <a:buSzPts val="1400"/>
              <a:buFont typeface="Arial"/>
              <a:buNone/>
            </a:pPr>
            <a:r>
              <a:rPr lang="es" sz="1400" b="1" kern="0" dirty="0">
                <a:solidFill>
                  <a:srgbClr val="BD8A4F"/>
                </a:solidFill>
                <a:latin typeface="Cabin" panose="020B0803050202020004" pitchFamily="34" charset="0"/>
                <a:ea typeface="Source Sans Pro"/>
                <a:cs typeface="Source Sans Pro"/>
                <a:sym typeface="Source Sans Pro"/>
              </a:rPr>
              <a:t>Número de beneficiarios dispersados y monto correspondiente a NOVIEMBRE 2024</a:t>
            </a:r>
            <a:endParaRPr sz="1400" b="1" kern="0" dirty="0">
              <a:solidFill>
                <a:srgbClr val="BD8A4F"/>
              </a:solidFill>
              <a:latin typeface="Cabin" panose="020B0803050202020004" pitchFamily="34" charset="0"/>
              <a:ea typeface="Source Sans Pro"/>
              <a:cs typeface="Source Sans Pro"/>
              <a:sym typeface="Source Sans Pro"/>
            </a:endParaRPr>
          </a:p>
        </p:txBody>
      </p:sp>
      <p:pic>
        <p:nvPicPr>
          <p:cNvPr id="12" name="Google Shape;139;g142aa1a6d4d_6_81">
            <a:extLst>
              <a:ext uri="{FF2B5EF4-FFF2-40B4-BE49-F238E27FC236}">
                <a16:creationId xmlns:a16="http://schemas.microsoft.com/office/drawing/2014/main" id="{F495C7FD-42FE-F8FE-082B-968AFCCDA35A}"/>
              </a:ext>
            </a:extLst>
          </p:cNvPr>
          <p:cNvPicPr preferRelativeResize="0"/>
          <p:nvPr/>
        </p:nvPicPr>
        <p:blipFill rotWithShape="1">
          <a:blip r:embed="rId5">
            <a:alphaModFix/>
          </a:blip>
          <a:srcRect/>
          <a:stretch/>
        </p:blipFill>
        <p:spPr>
          <a:xfrm>
            <a:off x="5630667" y="2003915"/>
            <a:ext cx="431400" cy="539225"/>
          </a:xfrm>
          <a:prstGeom prst="rect">
            <a:avLst/>
          </a:prstGeom>
          <a:noFill/>
          <a:ln>
            <a:noFill/>
          </a:ln>
        </p:spPr>
      </p:pic>
      <p:sp>
        <p:nvSpPr>
          <p:cNvPr id="14" name="CuadroTexto 13">
            <a:extLst>
              <a:ext uri="{FF2B5EF4-FFF2-40B4-BE49-F238E27FC236}">
                <a16:creationId xmlns:a16="http://schemas.microsoft.com/office/drawing/2014/main" id="{0599068D-AF47-9AF3-F88D-A1F1F3F82FE0}"/>
              </a:ext>
            </a:extLst>
          </p:cNvPr>
          <p:cNvSpPr txBox="1"/>
          <p:nvPr/>
        </p:nvSpPr>
        <p:spPr>
          <a:xfrm rot="20884738">
            <a:off x="6864147" y="4960043"/>
            <a:ext cx="2579542" cy="430887"/>
          </a:xfrm>
          <a:prstGeom prst="rect">
            <a:avLst/>
          </a:prstGeom>
          <a:solidFill>
            <a:srgbClr val="C00000"/>
          </a:solidFill>
          <a:ln w="12700" cap="flat" cmpd="sng" algn="ctr">
            <a:no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defPPr marR="0" lvl="0" algn="l" rtl="0">
              <a:lnSpc>
                <a:spcPct val="100000"/>
              </a:lnSpc>
              <a:spcBef>
                <a:spcPts val="0"/>
              </a:spcBef>
              <a:spcAft>
                <a:spcPts val="0"/>
              </a:spcAft>
            </a:defPPr>
            <a:lvl1pPr marL="0" indent="0" algn="ctr" defTabSz="914400" eaLnBrk="1" fontAlgn="base" latinLnBrk="0" hangingPunct="0">
              <a:spcBef>
                <a:spcPct val="0"/>
              </a:spcBef>
              <a:spcAft>
                <a:spcPct val="0"/>
              </a:spcAft>
              <a:buClrTx/>
              <a:buSzTx/>
              <a:buFontTx/>
              <a:buNone/>
              <a:tabLst/>
              <a:defRPr kumimoji="0" sz="1800" kern="1200" normalizeH="0" baseline="0">
                <a:ln>
                  <a:noFill/>
                </a:ln>
                <a:solidFill>
                  <a:schemeClr val="bg1"/>
                </a:solidFill>
                <a:effectLst/>
                <a:latin typeface="Calibri" pitchFamily="34" charset="0"/>
                <a:ea typeface="+mn-ea"/>
                <a:cs typeface="Calibri" pitchFamily="34" charset="0"/>
              </a:defRPr>
            </a:lvl1pPr>
            <a:lvl2pPr marL="457200" fontAlgn="base" hangingPunct="0">
              <a:spcBef>
                <a:spcPct val="0"/>
              </a:spcBef>
              <a:spcAft>
                <a:spcPct val="0"/>
              </a:spcAft>
              <a:defRPr kern="1200">
                <a:latin typeface="Calibri" pitchFamily="34" charset="0"/>
                <a:ea typeface="+mn-ea"/>
                <a:cs typeface="Calibri" pitchFamily="34" charset="0"/>
              </a:defRPr>
            </a:lvl2pPr>
            <a:lvl3pPr marL="914400" fontAlgn="base" hangingPunct="0">
              <a:spcBef>
                <a:spcPct val="0"/>
              </a:spcBef>
              <a:spcAft>
                <a:spcPct val="0"/>
              </a:spcAft>
              <a:defRPr kern="1200">
                <a:latin typeface="Calibri" pitchFamily="34" charset="0"/>
                <a:ea typeface="+mn-ea"/>
                <a:cs typeface="Calibri" pitchFamily="34" charset="0"/>
              </a:defRPr>
            </a:lvl3pPr>
            <a:lvl4pPr marL="1371600" fontAlgn="base" hangingPunct="0">
              <a:spcBef>
                <a:spcPct val="0"/>
              </a:spcBef>
              <a:spcAft>
                <a:spcPct val="0"/>
              </a:spcAft>
              <a:defRPr kern="1200">
                <a:latin typeface="Calibri" pitchFamily="34" charset="0"/>
                <a:ea typeface="+mn-ea"/>
                <a:cs typeface="Calibri" pitchFamily="34" charset="0"/>
              </a:defRPr>
            </a:lvl4pPr>
            <a:lvl5pPr marL="1828800" fontAlgn="base" hangingPunct="0">
              <a:spcBef>
                <a:spcPct val="0"/>
              </a:spcBef>
              <a:spcAft>
                <a:spcPct val="0"/>
              </a:spcAft>
              <a:defRPr kern="1200">
                <a:latin typeface="Calibri" pitchFamily="34" charset="0"/>
                <a:ea typeface="+mn-ea"/>
                <a:cs typeface="Calibri" pitchFamily="34" charset="0"/>
              </a:defRPr>
            </a:lvl5pPr>
            <a:lvl6pPr marL="2286000" defTabSz="914400" eaLnBrk="1" latinLnBrk="0" hangingPunct="1">
              <a:defRPr kern="1200">
                <a:latin typeface="Calibri" pitchFamily="34" charset="0"/>
                <a:ea typeface="+mn-ea"/>
                <a:cs typeface="Calibri" pitchFamily="34" charset="0"/>
              </a:defRPr>
            </a:lvl6pPr>
            <a:lvl7pPr marL="2743200" defTabSz="914400" eaLnBrk="1" latinLnBrk="0" hangingPunct="1">
              <a:defRPr kern="1200">
                <a:latin typeface="Calibri" pitchFamily="34" charset="0"/>
                <a:ea typeface="+mn-ea"/>
                <a:cs typeface="Calibri" pitchFamily="34" charset="0"/>
              </a:defRPr>
            </a:lvl7pPr>
            <a:lvl8pPr marL="3200400" defTabSz="914400" eaLnBrk="1" latinLnBrk="0" hangingPunct="1">
              <a:defRPr kern="1200">
                <a:latin typeface="Calibri" pitchFamily="34" charset="0"/>
                <a:ea typeface="+mn-ea"/>
                <a:cs typeface="Calibri" pitchFamily="34" charset="0"/>
              </a:defRPr>
            </a:lvl8pPr>
            <a:lvl9pPr marL="3657600" defTabSz="914400" eaLnBrk="1" latinLnBrk="0" hangingPunct="1">
              <a:defRPr kern="1200">
                <a:latin typeface="Calibri" pitchFamily="34" charset="0"/>
                <a:ea typeface="+mn-ea"/>
                <a:cs typeface="Calibri" pitchFamily="34" charset="0"/>
              </a:defRPr>
            </a:lvl9pPr>
          </a:lstStyle>
          <a:p>
            <a:r>
              <a:rPr lang="es-ES" sz="1100" dirty="0">
                <a:solidFill>
                  <a:srgbClr val="FFFFFF"/>
                </a:solidFill>
                <a:latin typeface="Roboto" pitchFamily="2" charset="0"/>
                <a:ea typeface="Roboto" pitchFamily="2" charset="0"/>
                <a:sym typeface="Arial"/>
              </a:rPr>
              <a:t>Se dispersó al total de 28,620 personas beneficiarias. Es decir, el 100%</a:t>
            </a:r>
            <a:endParaRPr lang="es-MX" sz="1100" dirty="0">
              <a:solidFill>
                <a:srgbClr val="FFFFFF"/>
              </a:solidFill>
              <a:latin typeface="Roboto" pitchFamily="2" charset="0"/>
              <a:ea typeface="Roboto" pitchFamily="2" charset="0"/>
              <a:sym typeface="Arial"/>
            </a:endParaRPr>
          </a:p>
        </p:txBody>
      </p:sp>
      <p:graphicFrame>
        <p:nvGraphicFramePr>
          <p:cNvPr id="17" name="Tabla 16">
            <a:extLst>
              <a:ext uri="{FF2B5EF4-FFF2-40B4-BE49-F238E27FC236}">
                <a16:creationId xmlns:a16="http://schemas.microsoft.com/office/drawing/2014/main" id="{75770AE6-1106-CAD1-E569-CA8953745C04}"/>
              </a:ext>
            </a:extLst>
          </p:cNvPr>
          <p:cNvGraphicFramePr>
            <a:graphicFrameLocks noGrp="1"/>
          </p:cNvGraphicFramePr>
          <p:nvPr>
            <p:extLst>
              <p:ext uri="{D42A27DB-BD31-4B8C-83A1-F6EECF244321}">
                <p14:modId xmlns:p14="http://schemas.microsoft.com/office/powerpoint/2010/main" val="237862139"/>
              </p:ext>
            </p:extLst>
          </p:nvPr>
        </p:nvGraphicFramePr>
        <p:xfrm>
          <a:off x="6033137" y="2840455"/>
          <a:ext cx="3835400" cy="1419225"/>
        </p:xfrm>
        <a:graphic>
          <a:graphicData uri="http://schemas.openxmlformats.org/drawingml/2006/table">
            <a:tbl>
              <a:tblPr/>
              <a:tblGrid>
                <a:gridCol w="1155700">
                  <a:extLst>
                    <a:ext uri="{9D8B030D-6E8A-4147-A177-3AD203B41FA5}">
                      <a16:colId xmlns:a16="http://schemas.microsoft.com/office/drawing/2014/main" val="4214179376"/>
                    </a:ext>
                  </a:extLst>
                </a:gridCol>
                <a:gridCol w="1219200">
                  <a:extLst>
                    <a:ext uri="{9D8B030D-6E8A-4147-A177-3AD203B41FA5}">
                      <a16:colId xmlns:a16="http://schemas.microsoft.com/office/drawing/2014/main" val="311727012"/>
                    </a:ext>
                  </a:extLst>
                </a:gridCol>
                <a:gridCol w="1460500">
                  <a:extLst>
                    <a:ext uri="{9D8B030D-6E8A-4147-A177-3AD203B41FA5}">
                      <a16:colId xmlns:a16="http://schemas.microsoft.com/office/drawing/2014/main" val="3282503726"/>
                    </a:ext>
                  </a:extLst>
                </a:gridCol>
              </a:tblGrid>
              <a:tr h="619125">
                <a:tc>
                  <a:txBody>
                    <a:bodyPr/>
                    <a:lstStyle/>
                    <a:p>
                      <a:pPr algn="ctr" rtl="0" fontAlgn="ctr"/>
                      <a:r>
                        <a:rPr lang="es-MX" sz="900" b="1" i="0" u="none" strike="noStrike">
                          <a:solidFill>
                            <a:srgbClr val="FFFFFF"/>
                          </a:solidFill>
                          <a:effectLst/>
                          <a:latin typeface="Roboto" pitchFamily="2" charset="0"/>
                        </a:rPr>
                        <a:t>MONTO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tc>
                  <a:txBody>
                    <a:bodyPr/>
                    <a:lstStyle/>
                    <a:p>
                      <a:pPr algn="ctr" rtl="0" fontAlgn="ctr"/>
                      <a:r>
                        <a:rPr lang="es-MX" sz="900" b="1" i="0" u="none" strike="noStrike">
                          <a:solidFill>
                            <a:srgbClr val="FFFFFF"/>
                          </a:solidFill>
                          <a:effectLst/>
                          <a:latin typeface="Roboto" pitchFamily="2" charset="0"/>
                        </a:rPr>
                        <a:t>NÚMERO DE PERSONAS BENEFICIARIAS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tc>
                  <a:txBody>
                    <a:bodyPr/>
                    <a:lstStyle/>
                    <a:p>
                      <a:pPr algn="ctr" rtl="0" fontAlgn="ctr"/>
                      <a:r>
                        <a:rPr lang="es-MX" sz="900" b="1" i="0" u="none" strike="noStrike">
                          <a:solidFill>
                            <a:srgbClr val="FFFFFF"/>
                          </a:solidFill>
                          <a:effectLst/>
                          <a:latin typeface="Roboto" pitchFamily="2" charset="0"/>
                        </a:rPr>
                        <a:t>MONTO A DISPERSAR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2589823675"/>
                  </a:ext>
                </a:extLst>
              </a:tr>
              <a:tr h="200025">
                <a:tc>
                  <a:txBody>
                    <a:bodyPr/>
                    <a:lstStyle/>
                    <a:p>
                      <a:pPr algn="ctr" rtl="0" fontAlgn="ctr"/>
                      <a:r>
                        <a:rPr lang="es-MX" sz="900" b="0" i="0" u="none" strike="noStrike">
                          <a:solidFill>
                            <a:srgbClr val="000000"/>
                          </a:solidFill>
                          <a:effectLst/>
                          <a:latin typeface="Roboto" pitchFamily="2" charset="0"/>
                        </a:rPr>
                        <a:t>$382.00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MX" sz="900" b="0" i="0" u="none" strike="noStrike">
                          <a:solidFill>
                            <a:srgbClr val="000000"/>
                          </a:solidFill>
                          <a:effectLst/>
                          <a:latin typeface="Roboto" pitchFamily="2" charset="0"/>
                        </a:rPr>
                        <a:t>17,864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MX" sz="900" b="0" i="0" u="none" strike="noStrike">
                          <a:solidFill>
                            <a:srgbClr val="000000"/>
                          </a:solidFill>
                          <a:effectLst/>
                          <a:latin typeface="Roboto" pitchFamily="2" charset="0"/>
                        </a:rPr>
                        <a:t>$6,824,048.00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68353247"/>
                  </a:ext>
                </a:extLst>
              </a:tr>
              <a:tr h="200025">
                <a:tc>
                  <a:txBody>
                    <a:bodyPr/>
                    <a:lstStyle/>
                    <a:p>
                      <a:pPr algn="ctr" rtl="0" fontAlgn="ctr"/>
                      <a:r>
                        <a:rPr lang="es-MX" sz="900" b="0" i="0" u="none" strike="noStrike">
                          <a:solidFill>
                            <a:srgbClr val="000000"/>
                          </a:solidFill>
                          <a:effectLst/>
                          <a:latin typeface="Roboto" pitchFamily="2" charset="0"/>
                        </a:rPr>
                        <a:t>$432.00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MX" sz="900" b="0" i="0" u="none" strike="noStrike">
                          <a:solidFill>
                            <a:srgbClr val="000000"/>
                          </a:solidFill>
                          <a:effectLst/>
                          <a:latin typeface="Roboto" pitchFamily="2" charset="0"/>
                        </a:rPr>
                        <a:t>2,134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MX" sz="900" b="0" i="0" u="none" strike="noStrike">
                          <a:solidFill>
                            <a:srgbClr val="000000"/>
                          </a:solidFill>
                          <a:effectLst/>
                          <a:latin typeface="Roboto" pitchFamily="2" charset="0"/>
                        </a:rPr>
                        <a:t>$921,888.00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01734398"/>
                  </a:ext>
                </a:extLst>
              </a:tr>
              <a:tr h="200025">
                <a:tc>
                  <a:txBody>
                    <a:bodyPr/>
                    <a:lstStyle/>
                    <a:p>
                      <a:pPr algn="ctr" rtl="0" fontAlgn="ctr"/>
                      <a:r>
                        <a:rPr lang="es-MX" sz="900" b="0" i="0" u="none" strike="noStrike">
                          <a:solidFill>
                            <a:srgbClr val="000000"/>
                          </a:solidFill>
                          <a:effectLst/>
                          <a:latin typeface="Roboto" pitchFamily="2" charset="0"/>
                        </a:rPr>
                        <a:t>$1,032.00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MX" sz="900" b="0" i="0" u="none" strike="noStrike">
                          <a:solidFill>
                            <a:srgbClr val="000000"/>
                          </a:solidFill>
                          <a:effectLst/>
                          <a:latin typeface="Roboto" pitchFamily="2" charset="0"/>
                        </a:rPr>
                        <a:t>8,622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MX" sz="900" b="0" i="0" u="none" strike="noStrike">
                          <a:solidFill>
                            <a:srgbClr val="000000"/>
                          </a:solidFill>
                          <a:effectLst/>
                          <a:latin typeface="Roboto" pitchFamily="2" charset="0"/>
                        </a:rPr>
                        <a:t>$8,897,904.00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33086454"/>
                  </a:ext>
                </a:extLst>
              </a:tr>
              <a:tr h="200025">
                <a:tc>
                  <a:txBody>
                    <a:bodyPr/>
                    <a:lstStyle/>
                    <a:p>
                      <a:pPr algn="ctr" rtl="0" fontAlgn="ctr"/>
                      <a:r>
                        <a:rPr lang="es-MX" sz="900" b="1" i="0" u="none" strike="noStrike">
                          <a:solidFill>
                            <a:srgbClr val="000000"/>
                          </a:solidFill>
                          <a:effectLst/>
                          <a:latin typeface="Roboto" pitchFamily="2" charset="0"/>
                        </a:rPr>
                        <a:t>Total general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MX" sz="900" b="1" i="0" u="none" strike="noStrike">
                          <a:solidFill>
                            <a:srgbClr val="000000"/>
                          </a:solidFill>
                          <a:effectLst/>
                          <a:latin typeface="Roboto" pitchFamily="2" charset="0"/>
                        </a:rPr>
                        <a:t>28,620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MX" sz="900" b="1" i="0" u="none" strike="noStrike" dirty="0">
                          <a:solidFill>
                            <a:srgbClr val="000000"/>
                          </a:solidFill>
                          <a:effectLst/>
                          <a:latin typeface="Roboto" pitchFamily="2" charset="0"/>
                        </a:rPr>
                        <a:t>$16,643,840.00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4243667"/>
                  </a:ext>
                </a:extLst>
              </a:tr>
            </a:tbl>
          </a:graphicData>
        </a:graphic>
      </p:graphicFrame>
    </p:spTree>
    <p:extLst>
      <p:ext uri="{BB962C8B-B14F-4D97-AF65-F5344CB8AC3E}">
        <p14:creationId xmlns:p14="http://schemas.microsoft.com/office/powerpoint/2010/main" val="175291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CE9D5-98E3-D519-8C1E-C31D8E085ACB}"/>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060C0B96-0BB4-1F9D-B425-B2026A458E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328"/>
          <a:stretch/>
        </p:blipFill>
        <p:spPr>
          <a:xfrm>
            <a:off x="0" y="3931920"/>
            <a:ext cx="12192000" cy="2926080"/>
          </a:xfrm>
          <a:prstGeom prst="rect">
            <a:avLst/>
          </a:prstGeom>
        </p:spPr>
      </p:pic>
      <p:sp>
        <p:nvSpPr>
          <p:cNvPr id="2" name="Rectángulo redondeado 1">
            <a:extLst>
              <a:ext uri="{FF2B5EF4-FFF2-40B4-BE49-F238E27FC236}">
                <a16:creationId xmlns:a16="http://schemas.microsoft.com/office/drawing/2014/main" id="{46718430-5CCA-A8DB-8F6C-F454042CA0A4}"/>
              </a:ext>
            </a:extLst>
          </p:cNvPr>
          <p:cNvSpPr/>
          <p:nvPr/>
        </p:nvSpPr>
        <p:spPr>
          <a:xfrm>
            <a:off x="3598164" y="-420624"/>
            <a:ext cx="4995672" cy="1527048"/>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C3D3A40A-C585-7023-52F1-F7810DAE5F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1" t="30904" r="2498" b="31618"/>
          <a:stretch/>
        </p:blipFill>
        <p:spPr>
          <a:xfrm>
            <a:off x="3878580" y="50291"/>
            <a:ext cx="4434840" cy="960121"/>
          </a:xfrm>
          <a:prstGeom prst="rect">
            <a:avLst/>
          </a:prstGeom>
        </p:spPr>
      </p:pic>
      <p:sp>
        <p:nvSpPr>
          <p:cNvPr id="5" name="Rectángulo 4">
            <a:extLst>
              <a:ext uri="{FF2B5EF4-FFF2-40B4-BE49-F238E27FC236}">
                <a16:creationId xmlns:a16="http://schemas.microsoft.com/office/drawing/2014/main" id="{1E804693-616D-315E-4DA5-4A217DD74FCD}"/>
              </a:ext>
            </a:extLst>
          </p:cNvPr>
          <p:cNvSpPr/>
          <p:nvPr/>
        </p:nvSpPr>
        <p:spPr>
          <a:xfrm>
            <a:off x="0" y="6729984"/>
            <a:ext cx="8988552" cy="128016"/>
          </a:xfrm>
          <a:prstGeom prst="rect">
            <a:avLst/>
          </a:prstGeom>
          <a:solidFill>
            <a:srgbClr val="BF9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07E7FF51-EFF5-5675-A45F-AB46733327BF}"/>
              </a:ext>
            </a:extLst>
          </p:cNvPr>
          <p:cNvSpPr/>
          <p:nvPr/>
        </p:nvSpPr>
        <p:spPr>
          <a:xfrm>
            <a:off x="9235440" y="6729984"/>
            <a:ext cx="2956560" cy="128016"/>
          </a:xfrm>
          <a:prstGeom prst="rect">
            <a:avLst/>
          </a:prstGeom>
          <a:solidFill>
            <a:srgbClr val="9F2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Google Shape;270;p5">
            <a:extLst>
              <a:ext uri="{FF2B5EF4-FFF2-40B4-BE49-F238E27FC236}">
                <a16:creationId xmlns:a16="http://schemas.microsoft.com/office/drawing/2014/main" id="{670FAB08-16AA-2994-B621-C91B81949E09}"/>
              </a:ext>
            </a:extLst>
          </p:cNvPr>
          <p:cNvSpPr/>
          <p:nvPr/>
        </p:nvSpPr>
        <p:spPr>
          <a:xfrm>
            <a:off x="971551" y="1975759"/>
            <a:ext cx="10335985" cy="4033317"/>
          </a:xfrm>
          <a:prstGeom prst="roundRect">
            <a:avLst>
              <a:gd name="adj" fmla="val 6974"/>
            </a:avLst>
          </a:prstGeom>
          <a:solidFill>
            <a:srgbClr val="FFFFFF">
              <a:alpha val="83921"/>
            </a:srgbClr>
          </a:solidFill>
          <a:ln>
            <a:noFill/>
          </a:ln>
          <a:effectLst>
            <a:outerShdw dist="50800" dir="5400000" algn="ctr" rotWithShape="0">
              <a:srgbClr val="000000">
                <a:alpha val="42745"/>
              </a:srgbClr>
            </a:outerShdw>
          </a:effectLst>
        </p:spPr>
        <p:txBody>
          <a:bodyPr spcFirstLastPara="1" wrap="square" lIns="121900" tIns="121900" rIns="121900" bIns="121900" anchor="ctr" anchorCtr="0">
            <a:noAutofit/>
          </a:bodyPr>
          <a:lstStyle/>
          <a:p>
            <a:pPr algn="ctr">
              <a:buSzPts val="2400"/>
            </a:pPr>
            <a:endParaRPr lang="es-MX" sz="3200" dirty="0">
              <a:solidFill>
                <a:srgbClr val="9F2241"/>
              </a:solidFill>
              <a:latin typeface="Montserrat Black"/>
              <a:ea typeface="Montserrat Black"/>
              <a:cs typeface="Montserrat Black"/>
              <a:sym typeface="Montserrat Black"/>
            </a:endParaRPr>
          </a:p>
        </p:txBody>
      </p:sp>
      <p:sp>
        <p:nvSpPr>
          <p:cNvPr id="9" name="Google Shape;119;g142aa1a6d4d_6_66">
            <a:extLst>
              <a:ext uri="{FF2B5EF4-FFF2-40B4-BE49-F238E27FC236}">
                <a16:creationId xmlns:a16="http://schemas.microsoft.com/office/drawing/2014/main" id="{DF810C30-DA51-5E12-7098-B1A03B5000B4}"/>
              </a:ext>
            </a:extLst>
          </p:cNvPr>
          <p:cNvSpPr txBox="1"/>
          <p:nvPr/>
        </p:nvSpPr>
        <p:spPr>
          <a:xfrm>
            <a:off x="1246963" y="6146583"/>
            <a:ext cx="7832100" cy="326213"/>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buSzPts val="700"/>
              <a:buFont typeface="Arial"/>
              <a:buNone/>
            </a:pPr>
            <a:r>
              <a:rPr lang="es" sz="800" b="1" kern="0" dirty="0">
                <a:solidFill>
                  <a:srgbClr val="757373"/>
                </a:solidFill>
                <a:latin typeface="Roboto" pitchFamily="2" charset="0"/>
                <a:ea typeface="Roboto" pitchFamily="2" charset="0"/>
                <a:cs typeface="Arial"/>
                <a:sym typeface="Arial"/>
              </a:rPr>
              <a:t>FIDEICOMISO BIENESTAR EDUCATIVO, </a:t>
            </a:r>
            <a:r>
              <a:rPr lang="es" sz="800" kern="0" dirty="0">
                <a:solidFill>
                  <a:srgbClr val="757373"/>
                </a:solidFill>
                <a:latin typeface="Roboto" pitchFamily="2" charset="0"/>
                <a:ea typeface="Roboto" pitchFamily="2" charset="0"/>
                <a:cs typeface="Arial"/>
                <a:sym typeface="Arial"/>
              </a:rPr>
              <a:t>Beca Leona Vicario de la Ciudad de México</a:t>
            </a:r>
            <a:endParaRPr sz="800" kern="0" dirty="0">
              <a:solidFill>
                <a:srgbClr val="757373"/>
              </a:solidFill>
              <a:latin typeface="Roboto" pitchFamily="2" charset="0"/>
              <a:ea typeface="Roboto" pitchFamily="2" charset="0"/>
              <a:cs typeface="Arial"/>
              <a:sym typeface="Arial"/>
            </a:endParaRPr>
          </a:p>
        </p:txBody>
      </p:sp>
      <p:sp>
        <p:nvSpPr>
          <p:cNvPr id="8" name="CuadroTexto 7">
            <a:extLst>
              <a:ext uri="{FF2B5EF4-FFF2-40B4-BE49-F238E27FC236}">
                <a16:creationId xmlns:a16="http://schemas.microsoft.com/office/drawing/2014/main" id="{3E345B2E-620B-F3F4-4C1E-FA95C209D78B}"/>
              </a:ext>
            </a:extLst>
          </p:cNvPr>
          <p:cNvSpPr txBox="1"/>
          <p:nvPr/>
        </p:nvSpPr>
        <p:spPr>
          <a:xfrm>
            <a:off x="1667145" y="2748282"/>
            <a:ext cx="4676503" cy="2000548"/>
          </a:xfrm>
          <a:prstGeom prst="rect">
            <a:avLst/>
          </a:prstGeom>
          <a:solidFill>
            <a:srgbClr val="C00000"/>
          </a:solidFill>
          <a:ln w="12700" cap="flat" cmpd="sng" algn="ctr">
            <a:noFill/>
            <a:prstDash val="solid"/>
            <a:miter lim="800000"/>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defPPr>
              <a:defRPr lang="es-MX"/>
            </a:defPPr>
            <a:lvl1pPr marL="0" indent="0" defTabSz="914400" eaLnBrk="1" fontAlgn="base" latinLnBrk="0" hangingPunct="0">
              <a:spcBef>
                <a:spcPct val="0"/>
              </a:spcBef>
              <a:spcAft>
                <a:spcPct val="0"/>
              </a:spcAft>
              <a:buClrTx/>
              <a:buSzTx/>
              <a:buFontTx/>
              <a:buNone/>
              <a:tabLst/>
              <a:defRPr kumimoji="0" sz="1800" kern="1200" normalizeH="0" baseline="0">
                <a:ln>
                  <a:noFill/>
                </a:ln>
                <a:effectLst/>
                <a:latin typeface="Calibri" pitchFamily="34" charset="0"/>
                <a:ea typeface="+mn-ea"/>
                <a:cs typeface="Calibri" pitchFamily="34" charset="0"/>
                <a:sym typeface="Calibri" pitchFamily="34" charset="0"/>
              </a:defRPr>
            </a:lvl1pPr>
            <a:lvl2pPr marL="457200" fontAlgn="base" hangingPunct="0">
              <a:spcBef>
                <a:spcPct val="0"/>
              </a:spcBef>
              <a:spcAft>
                <a:spcPct val="0"/>
              </a:spcAft>
              <a:defRPr kern="1200">
                <a:latin typeface="Calibri" pitchFamily="34" charset="0"/>
                <a:ea typeface="+mn-ea"/>
                <a:cs typeface="Calibri" pitchFamily="34" charset="0"/>
                <a:sym typeface="Calibri" pitchFamily="34" charset="0"/>
              </a:defRPr>
            </a:lvl2pPr>
            <a:lvl3pPr marL="914400" fontAlgn="base" hangingPunct="0">
              <a:spcBef>
                <a:spcPct val="0"/>
              </a:spcBef>
              <a:spcAft>
                <a:spcPct val="0"/>
              </a:spcAft>
              <a:defRPr kern="1200">
                <a:latin typeface="Calibri" pitchFamily="34" charset="0"/>
                <a:ea typeface="+mn-ea"/>
                <a:cs typeface="Calibri" pitchFamily="34" charset="0"/>
                <a:sym typeface="Calibri" pitchFamily="34" charset="0"/>
              </a:defRPr>
            </a:lvl3pPr>
            <a:lvl4pPr marL="1371600" fontAlgn="base" hangingPunct="0">
              <a:spcBef>
                <a:spcPct val="0"/>
              </a:spcBef>
              <a:spcAft>
                <a:spcPct val="0"/>
              </a:spcAft>
              <a:defRPr kern="1200">
                <a:latin typeface="Calibri" pitchFamily="34" charset="0"/>
                <a:ea typeface="+mn-ea"/>
                <a:cs typeface="Calibri" pitchFamily="34" charset="0"/>
                <a:sym typeface="Calibri" pitchFamily="34" charset="0"/>
              </a:defRPr>
            </a:lvl4pPr>
            <a:lvl5pPr marL="1828800" fontAlgn="base" hangingPunct="0">
              <a:spcBef>
                <a:spcPct val="0"/>
              </a:spcBef>
              <a:spcAft>
                <a:spcPct val="0"/>
              </a:spcAft>
              <a:defRPr kern="1200">
                <a:latin typeface="Calibri" pitchFamily="34" charset="0"/>
                <a:ea typeface="+mn-ea"/>
                <a:cs typeface="Calibri" pitchFamily="34" charset="0"/>
                <a:sym typeface="Calibri" pitchFamily="34" charset="0"/>
              </a:defRPr>
            </a:lvl5pPr>
            <a:lvl6pPr marL="2286000" defTabSz="914400" eaLnBrk="1" latinLnBrk="0" hangingPunct="1">
              <a:defRPr kern="1200">
                <a:latin typeface="Calibri" pitchFamily="34" charset="0"/>
                <a:ea typeface="+mn-ea"/>
                <a:cs typeface="Calibri" pitchFamily="34" charset="0"/>
                <a:sym typeface="Calibri" pitchFamily="34" charset="0"/>
              </a:defRPr>
            </a:lvl6pPr>
            <a:lvl7pPr marL="2743200" defTabSz="914400" eaLnBrk="1" latinLnBrk="0" hangingPunct="1">
              <a:defRPr kern="1200">
                <a:latin typeface="Calibri" pitchFamily="34" charset="0"/>
                <a:ea typeface="+mn-ea"/>
                <a:cs typeface="Calibri" pitchFamily="34" charset="0"/>
                <a:sym typeface="Calibri" pitchFamily="34" charset="0"/>
              </a:defRPr>
            </a:lvl7pPr>
            <a:lvl8pPr marL="3200400" defTabSz="914400" eaLnBrk="1" latinLnBrk="0" hangingPunct="1">
              <a:defRPr kern="1200">
                <a:latin typeface="Calibri" pitchFamily="34" charset="0"/>
                <a:ea typeface="+mn-ea"/>
                <a:cs typeface="Calibri" pitchFamily="34" charset="0"/>
                <a:sym typeface="Calibri" pitchFamily="34" charset="0"/>
              </a:defRPr>
            </a:lvl8pPr>
            <a:lvl9pPr marL="3657600" defTabSz="914400" eaLnBrk="1" latinLnBrk="0" hangingPunct="1">
              <a:defRPr kern="1200">
                <a:latin typeface="Calibri" pitchFamily="34" charset="0"/>
                <a:ea typeface="+mn-ea"/>
                <a:cs typeface="Calibri" pitchFamily="34" charset="0"/>
                <a:sym typeface="Calibri" pitchFamily="34" charset="0"/>
              </a:defRPr>
            </a:lvl9pPr>
          </a:lstStyle>
          <a:p>
            <a:pPr algn="ctr"/>
            <a:endParaRPr lang="es-ES" sz="2000" dirty="0">
              <a:solidFill>
                <a:srgbClr val="FFFFFF"/>
              </a:solidFill>
              <a:latin typeface="Roboto" pitchFamily="2" charset="0"/>
              <a:ea typeface="Roboto" pitchFamily="2" charset="0"/>
            </a:endParaRPr>
          </a:p>
          <a:p>
            <a:pPr algn="ctr"/>
            <a:endParaRPr lang="es-ES" sz="2000" dirty="0">
              <a:solidFill>
                <a:srgbClr val="FFFFFF"/>
              </a:solidFill>
              <a:latin typeface="Roboto" pitchFamily="2" charset="0"/>
              <a:ea typeface="Roboto" pitchFamily="2" charset="0"/>
            </a:endParaRPr>
          </a:p>
          <a:p>
            <a:pPr algn="ctr"/>
            <a:r>
              <a:rPr lang="es-MX" sz="1600" dirty="0">
                <a:solidFill>
                  <a:srgbClr val="FFFFFF"/>
                </a:solidFill>
                <a:latin typeface="Roboto" pitchFamily="2" charset="0"/>
                <a:ea typeface="Roboto" pitchFamily="2" charset="0"/>
              </a:rPr>
              <a:t>La </a:t>
            </a:r>
            <a:r>
              <a:rPr lang="es-MX" sz="1600" b="1" dirty="0">
                <a:solidFill>
                  <a:srgbClr val="FFFFFF"/>
                </a:solidFill>
                <a:latin typeface="Roboto" pitchFamily="2" charset="0"/>
                <a:ea typeface="Roboto" pitchFamily="2" charset="0"/>
              </a:rPr>
              <a:t>dispersión MENSUAL </a:t>
            </a:r>
            <a:r>
              <a:rPr lang="es-MX" sz="1600" dirty="0">
                <a:solidFill>
                  <a:srgbClr val="FFFFFF"/>
                </a:solidFill>
                <a:latin typeface="Roboto" pitchFamily="2" charset="0"/>
                <a:ea typeface="Roboto" pitchFamily="2" charset="0"/>
              </a:rPr>
              <a:t>correspondiente al mes de </a:t>
            </a:r>
            <a:r>
              <a:rPr lang="es-MX" sz="1600" b="1" dirty="0">
                <a:solidFill>
                  <a:srgbClr val="FFFFFF"/>
                </a:solidFill>
                <a:latin typeface="Roboto" pitchFamily="2" charset="0"/>
                <a:ea typeface="Roboto" pitchFamily="2" charset="0"/>
              </a:rPr>
              <a:t>NOVIEMBRE</a:t>
            </a:r>
            <a:r>
              <a:rPr lang="es-MX" sz="1600" dirty="0">
                <a:solidFill>
                  <a:srgbClr val="FFFFFF"/>
                </a:solidFill>
                <a:latin typeface="Roboto" pitchFamily="2" charset="0"/>
                <a:ea typeface="Roboto" pitchFamily="2" charset="0"/>
              </a:rPr>
              <a:t>,  se efectuó el pasado </a:t>
            </a:r>
            <a:r>
              <a:rPr lang="es-MX" sz="1600" b="1" dirty="0">
                <a:solidFill>
                  <a:srgbClr val="FFFFFF"/>
                </a:solidFill>
                <a:latin typeface="Roboto" pitchFamily="2" charset="0"/>
                <a:ea typeface="Roboto" pitchFamily="2" charset="0"/>
              </a:rPr>
              <a:t>11 </a:t>
            </a:r>
            <a:r>
              <a:rPr lang="es-MX" sz="1600" b="1">
                <a:solidFill>
                  <a:srgbClr val="FFFFFF"/>
                </a:solidFill>
                <a:latin typeface="Roboto" pitchFamily="2" charset="0"/>
                <a:ea typeface="Roboto" pitchFamily="2" charset="0"/>
              </a:rPr>
              <a:t>de diciembre </a:t>
            </a:r>
            <a:r>
              <a:rPr lang="es-MX" sz="1600" b="1" dirty="0">
                <a:solidFill>
                  <a:srgbClr val="FFFFFF"/>
                </a:solidFill>
                <a:latin typeface="Roboto" pitchFamily="2" charset="0"/>
                <a:ea typeface="Roboto" pitchFamily="2" charset="0"/>
              </a:rPr>
              <a:t>de 2024</a:t>
            </a:r>
          </a:p>
          <a:p>
            <a:pPr algn="ctr"/>
            <a:endParaRPr lang="es-MX" sz="1600" b="1" dirty="0">
              <a:solidFill>
                <a:srgbClr val="FFFFFF"/>
              </a:solidFill>
              <a:latin typeface="Roboto" pitchFamily="2" charset="0"/>
              <a:ea typeface="Roboto" pitchFamily="2" charset="0"/>
            </a:endParaRPr>
          </a:p>
          <a:p>
            <a:pPr algn="ctr"/>
            <a:endParaRPr lang="es-MX" sz="2000" dirty="0">
              <a:solidFill>
                <a:srgbClr val="000000"/>
              </a:solidFill>
              <a:latin typeface="Roboto" pitchFamily="2" charset="0"/>
              <a:ea typeface="Roboto" pitchFamily="2" charset="0"/>
            </a:endParaRPr>
          </a:p>
        </p:txBody>
      </p:sp>
      <p:pic>
        <p:nvPicPr>
          <p:cNvPr id="10" name="Imagen 9">
            <a:extLst>
              <a:ext uri="{FF2B5EF4-FFF2-40B4-BE49-F238E27FC236}">
                <a16:creationId xmlns:a16="http://schemas.microsoft.com/office/drawing/2014/main" id="{C48FD291-A87E-551D-33DA-59B8843338FD}"/>
              </a:ext>
            </a:extLst>
          </p:cNvPr>
          <p:cNvPicPr>
            <a:picLocks noChangeAspect="1"/>
          </p:cNvPicPr>
          <p:nvPr/>
        </p:nvPicPr>
        <p:blipFill>
          <a:blip r:embed="rId4"/>
          <a:stretch>
            <a:fillRect/>
          </a:stretch>
        </p:blipFill>
        <p:spPr>
          <a:xfrm>
            <a:off x="8000892" y="3532376"/>
            <a:ext cx="2523963" cy="1792379"/>
          </a:xfrm>
          <a:prstGeom prst="rect">
            <a:avLst/>
          </a:prstGeom>
        </p:spPr>
      </p:pic>
    </p:spTree>
    <p:extLst>
      <p:ext uri="{BB962C8B-B14F-4D97-AF65-F5344CB8AC3E}">
        <p14:creationId xmlns:p14="http://schemas.microsoft.com/office/powerpoint/2010/main" val="243396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21CFB-CE5B-96B6-5D51-C731A6D66172}"/>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B1BCEAFC-E892-94C6-A198-539A8F75B5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328"/>
          <a:stretch/>
        </p:blipFill>
        <p:spPr>
          <a:xfrm>
            <a:off x="0" y="3931920"/>
            <a:ext cx="12192000" cy="2926080"/>
          </a:xfrm>
          <a:prstGeom prst="rect">
            <a:avLst/>
          </a:prstGeom>
        </p:spPr>
      </p:pic>
      <p:sp>
        <p:nvSpPr>
          <p:cNvPr id="2" name="Rectángulo redondeado 1">
            <a:extLst>
              <a:ext uri="{FF2B5EF4-FFF2-40B4-BE49-F238E27FC236}">
                <a16:creationId xmlns:a16="http://schemas.microsoft.com/office/drawing/2014/main" id="{8E58D6F8-8680-FFE5-CAA4-E328F21199DA}"/>
              </a:ext>
            </a:extLst>
          </p:cNvPr>
          <p:cNvSpPr/>
          <p:nvPr/>
        </p:nvSpPr>
        <p:spPr>
          <a:xfrm>
            <a:off x="3598164" y="-420624"/>
            <a:ext cx="4995672" cy="1527048"/>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860C0A68-6D61-DFE4-B363-71A449295C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1" t="30904" r="2498" b="31618"/>
          <a:stretch/>
        </p:blipFill>
        <p:spPr>
          <a:xfrm>
            <a:off x="3878580" y="50291"/>
            <a:ext cx="4434840" cy="960121"/>
          </a:xfrm>
          <a:prstGeom prst="rect">
            <a:avLst/>
          </a:prstGeom>
        </p:spPr>
      </p:pic>
      <p:sp>
        <p:nvSpPr>
          <p:cNvPr id="5" name="Rectángulo 4">
            <a:extLst>
              <a:ext uri="{FF2B5EF4-FFF2-40B4-BE49-F238E27FC236}">
                <a16:creationId xmlns:a16="http://schemas.microsoft.com/office/drawing/2014/main" id="{A71D0B8C-D670-EE36-8992-331E15E6BC14}"/>
              </a:ext>
            </a:extLst>
          </p:cNvPr>
          <p:cNvSpPr/>
          <p:nvPr/>
        </p:nvSpPr>
        <p:spPr>
          <a:xfrm>
            <a:off x="0" y="6729984"/>
            <a:ext cx="8988552" cy="128016"/>
          </a:xfrm>
          <a:prstGeom prst="rect">
            <a:avLst/>
          </a:prstGeom>
          <a:solidFill>
            <a:srgbClr val="BF9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833938AA-FA4E-FB4A-4D4A-286E372EC801}"/>
              </a:ext>
            </a:extLst>
          </p:cNvPr>
          <p:cNvSpPr/>
          <p:nvPr/>
        </p:nvSpPr>
        <p:spPr>
          <a:xfrm>
            <a:off x="9235440" y="6729984"/>
            <a:ext cx="2956560" cy="128016"/>
          </a:xfrm>
          <a:prstGeom prst="rect">
            <a:avLst/>
          </a:prstGeom>
          <a:solidFill>
            <a:srgbClr val="9F2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Google Shape;270;p5">
            <a:extLst>
              <a:ext uri="{FF2B5EF4-FFF2-40B4-BE49-F238E27FC236}">
                <a16:creationId xmlns:a16="http://schemas.microsoft.com/office/drawing/2014/main" id="{9289CB9A-8CD5-84C7-5910-6418912F9A82}"/>
              </a:ext>
            </a:extLst>
          </p:cNvPr>
          <p:cNvSpPr/>
          <p:nvPr/>
        </p:nvSpPr>
        <p:spPr>
          <a:xfrm>
            <a:off x="971550" y="2065563"/>
            <a:ext cx="10352313" cy="3943513"/>
          </a:xfrm>
          <a:prstGeom prst="roundRect">
            <a:avLst>
              <a:gd name="adj" fmla="val 6974"/>
            </a:avLst>
          </a:prstGeom>
          <a:solidFill>
            <a:srgbClr val="FFFFFF">
              <a:alpha val="83921"/>
            </a:srgbClr>
          </a:solidFill>
          <a:ln>
            <a:noFill/>
          </a:ln>
          <a:effectLst>
            <a:outerShdw dist="50800" dir="5400000" algn="ctr" rotWithShape="0">
              <a:srgbClr val="000000">
                <a:alpha val="42745"/>
              </a:srgbClr>
            </a:outerShdw>
          </a:effectLst>
        </p:spPr>
        <p:txBody>
          <a:bodyPr spcFirstLastPara="1" wrap="square" lIns="121900" tIns="121900" rIns="121900" bIns="121900" anchor="ctr" anchorCtr="0">
            <a:noAutofit/>
          </a:bodyPr>
          <a:lstStyle/>
          <a:p>
            <a:pPr algn="ctr">
              <a:buSzPts val="2400"/>
            </a:pPr>
            <a:endParaRPr lang="es-MX" sz="3200" dirty="0">
              <a:solidFill>
                <a:srgbClr val="9F2241"/>
              </a:solidFill>
              <a:latin typeface="Montserrat Black"/>
              <a:ea typeface="Montserrat Black"/>
              <a:cs typeface="Montserrat Black"/>
              <a:sym typeface="Montserrat Black"/>
            </a:endParaRPr>
          </a:p>
        </p:txBody>
      </p:sp>
      <p:sp>
        <p:nvSpPr>
          <p:cNvPr id="9" name="Google Shape;119;g142aa1a6d4d_6_66">
            <a:extLst>
              <a:ext uri="{FF2B5EF4-FFF2-40B4-BE49-F238E27FC236}">
                <a16:creationId xmlns:a16="http://schemas.microsoft.com/office/drawing/2014/main" id="{04189AF4-9641-A2F4-E3AC-3A8ADC4845EC}"/>
              </a:ext>
            </a:extLst>
          </p:cNvPr>
          <p:cNvSpPr txBox="1"/>
          <p:nvPr/>
        </p:nvSpPr>
        <p:spPr>
          <a:xfrm>
            <a:off x="1246963" y="6146583"/>
            <a:ext cx="7832100" cy="326213"/>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buSzPts val="700"/>
              <a:buFont typeface="Arial"/>
              <a:buNone/>
            </a:pPr>
            <a:r>
              <a:rPr lang="es" sz="800" b="1" kern="0" dirty="0">
                <a:solidFill>
                  <a:srgbClr val="757373"/>
                </a:solidFill>
                <a:latin typeface="Roboto" pitchFamily="2" charset="0"/>
                <a:ea typeface="Roboto" pitchFamily="2" charset="0"/>
                <a:cs typeface="Arial"/>
                <a:sym typeface="Arial"/>
              </a:rPr>
              <a:t>FIDEICOMISO BIENESTAR EDUCATIVO, </a:t>
            </a:r>
            <a:r>
              <a:rPr lang="es" sz="800" kern="0" dirty="0">
                <a:solidFill>
                  <a:srgbClr val="757373"/>
                </a:solidFill>
                <a:latin typeface="Roboto" pitchFamily="2" charset="0"/>
                <a:ea typeface="Roboto" pitchFamily="2" charset="0"/>
                <a:cs typeface="Arial"/>
                <a:sym typeface="Arial"/>
              </a:rPr>
              <a:t>Beca Leona Vicario de la Ciudad de México</a:t>
            </a:r>
            <a:endParaRPr sz="800" kern="0" dirty="0">
              <a:solidFill>
                <a:srgbClr val="757373"/>
              </a:solidFill>
              <a:latin typeface="Roboto" pitchFamily="2" charset="0"/>
              <a:ea typeface="Roboto" pitchFamily="2" charset="0"/>
              <a:cs typeface="Arial"/>
              <a:sym typeface="Arial"/>
            </a:endParaRPr>
          </a:p>
        </p:txBody>
      </p:sp>
      <p:sp>
        <p:nvSpPr>
          <p:cNvPr id="8" name="Google Shape;134;g142aa1a6d4d_6_81">
            <a:extLst>
              <a:ext uri="{FF2B5EF4-FFF2-40B4-BE49-F238E27FC236}">
                <a16:creationId xmlns:a16="http://schemas.microsoft.com/office/drawing/2014/main" id="{55BB8963-303E-7183-1254-FDA846206E93}"/>
              </a:ext>
            </a:extLst>
          </p:cNvPr>
          <p:cNvSpPr txBox="1"/>
          <p:nvPr/>
        </p:nvSpPr>
        <p:spPr>
          <a:xfrm>
            <a:off x="2688572" y="2710493"/>
            <a:ext cx="1993156" cy="1423436"/>
          </a:xfrm>
          <a:prstGeom prst="rect">
            <a:avLst/>
          </a:prstGeom>
          <a:noFill/>
          <a:ln>
            <a:noFill/>
          </a:ln>
        </p:spPr>
        <p:txBody>
          <a:bodyPr spcFirstLastPara="1" wrap="square" lIns="91425" tIns="91425" rIns="91425" bIns="91425" anchor="t" anchorCtr="0">
            <a:spAutoFit/>
          </a:bodyPr>
          <a:lstStyle/>
          <a:p>
            <a:pPr algn="ctr">
              <a:lnSpc>
                <a:spcPct val="115000"/>
              </a:lnSpc>
              <a:buClr>
                <a:srgbClr val="000000"/>
              </a:buClr>
              <a:buSzPts val="1400"/>
              <a:buFont typeface="Arial"/>
              <a:buNone/>
            </a:pPr>
            <a:r>
              <a:rPr lang="es" sz="1400" b="1" kern="0" dirty="0">
                <a:solidFill>
                  <a:srgbClr val="BD8A4F"/>
                </a:solidFill>
                <a:latin typeface="Cabin" panose="020B0803050202020004" pitchFamily="34" charset="0"/>
                <a:ea typeface="Source Sans Pro"/>
                <a:cs typeface="Source Sans Pro"/>
                <a:sym typeface="Source Sans Pro"/>
              </a:rPr>
              <a:t>Concentrado de dispersiones mensuales del Programa de enero a diciembre 2024</a:t>
            </a:r>
            <a:endParaRPr sz="1400" b="1" kern="0" dirty="0">
              <a:solidFill>
                <a:srgbClr val="BD8A4F"/>
              </a:solidFill>
              <a:latin typeface="Cabin" panose="020B0803050202020004" pitchFamily="34" charset="0"/>
              <a:ea typeface="Source Sans Pro"/>
              <a:cs typeface="Source Sans Pro"/>
              <a:sym typeface="Source Sans Pro"/>
            </a:endParaRPr>
          </a:p>
        </p:txBody>
      </p:sp>
      <p:pic>
        <p:nvPicPr>
          <p:cNvPr id="10" name="Google Shape;139;g142aa1a6d4d_6_81">
            <a:extLst>
              <a:ext uri="{FF2B5EF4-FFF2-40B4-BE49-F238E27FC236}">
                <a16:creationId xmlns:a16="http://schemas.microsoft.com/office/drawing/2014/main" id="{164B561C-6E98-255F-F8AE-85FFF5360F9E}"/>
              </a:ext>
            </a:extLst>
          </p:cNvPr>
          <p:cNvPicPr preferRelativeResize="0"/>
          <p:nvPr/>
        </p:nvPicPr>
        <p:blipFill rotWithShape="1">
          <a:blip r:embed="rId4">
            <a:alphaModFix/>
          </a:blip>
          <a:srcRect/>
          <a:stretch/>
        </p:blipFill>
        <p:spPr>
          <a:xfrm>
            <a:off x="2351267" y="2834868"/>
            <a:ext cx="431400" cy="539225"/>
          </a:xfrm>
          <a:prstGeom prst="rect">
            <a:avLst/>
          </a:prstGeom>
          <a:noFill/>
          <a:ln>
            <a:noFill/>
          </a:ln>
        </p:spPr>
      </p:pic>
      <p:sp>
        <p:nvSpPr>
          <p:cNvPr id="11" name="CuadroTexto 10">
            <a:extLst>
              <a:ext uri="{FF2B5EF4-FFF2-40B4-BE49-F238E27FC236}">
                <a16:creationId xmlns:a16="http://schemas.microsoft.com/office/drawing/2014/main" id="{E257CF47-8AC8-3AE7-1B5E-FECCBEFE24AF}"/>
              </a:ext>
            </a:extLst>
          </p:cNvPr>
          <p:cNvSpPr txBox="1"/>
          <p:nvPr/>
        </p:nvSpPr>
        <p:spPr>
          <a:xfrm rot="21256035">
            <a:off x="2450521" y="4610194"/>
            <a:ext cx="2295287" cy="492443"/>
          </a:xfrm>
          <a:prstGeom prst="rect">
            <a:avLst/>
          </a:prstGeom>
          <a:noFill/>
        </p:spPr>
        <p:txBody>
          <a:bodyPr wrap="square" rtlCol="0">
            <a:spAutoFit/>
          </a:bodyPr>
          <a:lstStyle/>
          <a:p>
            <a:pPr algn="ctr">
              <a:buClr>
                <a:srgbClr val="000000"/>
              </a:buClr>
              <a:buFont typeface="Arial"/>
              <a:buNone/>
            </a:pPr>
            <a:r>
              <a:rPr lang="es-MX" sz="1000" kern="0" dirty="0">
                <a:solidFill>
                  <a:srgbClr val="000000"/>
                </a:solidFill>
                <a:latin typeface="Roboto" pitchFamily="2" charset="0"/>
                <a:ea typeface="Roboto" pitchFamily="2" charset="0"/>
                <a:cs typeface="Times New Roman" panose="02020603050405020304" pitchFamily="18" charset="0"/>
                <a:sym typeface="Arial"/>
              </a:rPr>
              <a:t>El presupuesto ejercido es del </a:t>
            </a:r>
            <a:r>
              <a:rPr lang="es-MX" sz="1600" b="1" kern="0" dirty="0">
                <a:solidFill>
                  <a:srgbClr val="000000"/>
                </a:solidFill>
                <a:latin typeface="Roboto" pitchFamily="2" charset="0"/>
                <a:ea typeface="Roboto" pitchFamily="2" charset="0"/>
                <a:cs typeface="Times New Roman" panose="02020603050405020304" pitchFamily="18" charset="0"/>
                <a:sym typeface="Arial"/>
              </a:rPr>
              <a:t>84.93%</a:t>
            </a:r>
            <a:endParaRPr lang="es-MX" sz="1000" kern="0" dirty="0">
              <a:solidFill>
                <a:srgbClr val="000000"/>
              </a:solidFill>
              <a:latin typeface="Roboto" pitchFamily="2" charset="0"/>
              <a:ea typeface="Roboto" pitchFamily="2" charset="0"/>
              <a:cs typeface="Arial"/>
              <a:sym typeface="Arial"/>
            </a:endParaRPr>
          </a:p>
        </p:txBody>
      </p:sp>
      <p:graphicFrame>
        <p:nvGraphicFramePr>
          <p:cNvPr id="14" name="Tabla 13">
            <a:extLst>
              <a:ext uri="{FF2B5EF4-FFF2-40B4-BE49-F238E27FC236}">
                <a16:creationId xmlns:a16="http://schemas.microsoft.com/office/drawing/2014/main" id="{E111A754-C01D-3921-2EE9-93D9C74786C3}"/>
              </a:ext>
            </a:extLst>
          </p:cNvPr>
          <p:cNvGraphicFramePr>
            <a:graphicFrameLocks noGrp="1"/>
          </p:cNvGraphicFramePr>
          <p:nvPr>
            <p:extLst>
              <p:ext uri="{D42A27DB-BD31-4B8C-83A1-F6EECF244321}">
                <p14:modId xmlns:p14="http://schemas.microsoft.com/office/powerpoint/2010/main" val="2613761347"/>
              </p:ext>
            </p:extLst>
          </p:nvPr>
        </p:nvGraphicFramePr>
        <p:xfrm>
          <a:off x="6301014" y="2566225"/>
          <a:ext cx="3721100" cy="2676525"/>
        </p:xfrm>
        <a:graphic>
          <a:graphicData uri="http://schemas.openxmlformats.org/drawingml/2006/table">
            <a:tbl>
              <a:tblPr/>
              <a:tblGrid>
                <a:gridCol w="1206500">
                  <a:extLst>
                    <a:ext uri="{9D8B030D-6E8A-4147-A177-3AD203B41FA5}">
                      <a16:colId xmlns:a16="http://schemas.microsoft.com/office/drawing/2014/main" val="2633377531"/>
                    </a:ext>
                  </a:extLst>
                </a:gridCol>
                <a:gridCol w="1244600">
                  <a:extLst>
                    <a:ext uri="{9D8B030D-6E8A-4147-A177-3AD203B41FA5}">
                      <a16:colId xmlns:a16="http://schemas.microsoft.com/office/drawing/2014/main" val="2619453473"/>
                    </a:ext>
                  </a:extLst>
                </a:gridCol>
                <a:gridCol w="1270000">
                  <a:extLst>
                    <a:ext uri="{9D8B030D-6E8A-4147-A177-3AD203B41FA5}">
                      <a16:colId xmlns:a16="http://schemas.microsoft.com/office/drawing/2014/main" val="1407815228"/>
                    </a:ext>
                  </a:extLst>
                </a:gridCol>
              </a:tblGrid>
              <a:tr h="190500">
                <a:tc>
                  <a:txBody>
                    <a:bodyPr/>
                    <a:lstStyle/>
                    <a:p>
                      <a:pPr algn="ctr" rtl="0" fontAlgn="ctr"/>
                      <a:r>
                        <a:rPr lang="es-MX" sz="900" b="1" i="0" u="none" strike="noStrike">
                          <a:solidFill>
                            <a:srgbClr val="FFFFFF"/>
                          </a:solidFill>
                          <a:effectLst/>
                          <a:latin typeface="Roboto" pitchFamily="2" charset="0"/>
                        </a:rPr>
                        <a:t>MES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900" b="1" i="0" u="none" strike="noStrike">
                          <a:solidFill>
                            <a:srgbClr val="FFFFFF"/>
                          </a:solidFill>
                          <a:effectLst/>
                          <a:latin typeface="Roboto" pitchFamily="2" charset="0"/>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s-MX" sz="900" b="1" i="0" u="none" strike="noStrike">
                          <a:solidFill>
                            <a:srgbClr val="FFFFFF"/>
                          </a:solidFill>
                          <a:effectLst/>
                          <a:latin typeface="Roboto" pitchFamily="2" charset="0"/>
                        </a:rPr>
                        <a:t>BENEFICIARIOS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741411770"/>
                  </a:ext>
                </a:extLst>
              </a:tr>
              <a:tr h="190500">
                <a:tc>
                  <a:txBody>
                    <a:bodyPr/>
                    <a:lstStyle/>
                    <a:p>
                      <a:pPr algn="l" rtl="0" fontAlgn="b"/>
                      <a:r>
                        <a:rPr lang="es-MX" sz="900" b="1" i="0" u="none" strike="noStrike">
                          <a:solidFill>
                            <a:srgbClr val="000000"/>
                          </a:solidFill>
                          <a:effectLst/>
                          <a:latin typeface="Roboto" pitchFamily="2" charset="0"/>
                        </a:rPr>
                        <a:t>ENERO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$16,518,050.00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28,700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374141"/>
                  </a:ext>
                </a:extLst>
              </a:tr>
              <a:tr h="190500">
                <a:tc>
                  <a:txBody>
                    <a:bodyPr/>
                    <a:lstStyle/>
                    <a:p>
                      <a:pPr algn="l" rtl="0" fontAlgn="b"/>
                      <a:r>
                        <a:rPr lang="es-MX" sz="900" b="1" i="0" u="none" strike="noStrike">
                          <a:solidFill>
                            <a:srgbClr val="000000"/>
                          </a:solidFill>
                          <a:effectLst/>
                          <a:latin typeface="Roboto" pitchFamily="2" charset="0"/>
                        </a:rPr>
                        <a:t>FEBRERO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$16,595,070.00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28,985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2345883"/>
                  </a:ext>
                </a:extLst>
              </a:tr>
              <a:tr h="190500">
                <a:tc>
                  <a:txBody>
                    <a:bodyPr/>
                    <a:lstStyle/>
                    <a:p>
                      <a:pPr algn="l" rtl="0" fontAlgn="b"/>
                      <a:r>
                        <a:rPr lang="es-MX" sz="900" b="1" i="0" u="none" strike="noStrike">
                          <a:solidFill>
                            <a:srgbClr val="000000"/>
                          </a:solidFill>
                          <a:effectLst/>
                          <a:latin typeface="Roboto" pitchFamily="2" charset="0"/>
                        </a:rPr>
                        <a:t>MARZO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$16,526,536.00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28,998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4674093"/>
                  </a:ext>
                </a:extLst>
              </a:tr>
              <a:tr h="190500">
                <a:tc>
                  <a:txBody>
                    <a:bodyPr/>
                    <a:lstStyle/>
                    <a:p>
                      <a:pPr algn="l" rtl="0" fontAlgn="b"/>
                      <a:r>
                        <a:rPr lang="es-MX" sz="900" b="1" i="0" u="none" strike="noStrike">
                          <a:solidFill>
                            <a:srgbClr val="000000"/>
                          </a:solidFill>
                          <a:effectLst/>
                          <a:latin typeface="Roboto" pitchFamily="2" charset="0"/>
                        </a:rPr>
                        <a:t>ABRIL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$15,918,262.00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27,866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9416155"/>
                  </a:ext>
                </a:extLst>
              </a:tr>
              <a:tr h="190500">
                <a:tc>
                  <a:txBody>
                    <a:bodyPr/>
                    <a:lstStyle/>
                    <a:p>
                      <a:pPr algn="l" rtl="0" fontAlgn="b"/>
                      <a:r>
                        <a:rPr lang="es-MX" sz="900" b="1" i="0" u="none" strike="noStrike">
                          <a:solidFill>
                            <a:srgbClr val="000000"/>
                          </a:solidFill>
                          <a:effectLst/>
                          <a:latin typeface="Roboto" pitchFamily="2" charset="0"/>
                        </a:rPr>
                        <a:t>MAYO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$15,961,028.00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27,929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0186484"/>
                  </a:ext>
                </a:extLst>
              </a:tr>
              <a:tr h="190500">
                <a:tc>
                  <a:txBody>
                    <a:bodyPr/>
                    <a:lstStyle/>
                    <a:p>
                      <a:pPr algn="l" rtl="0" fontAlgn="b"/>
                      <a:r>
                        <a:rPr lang="es-MX" sz="900" b="1" i="0" u="none" strike="noStrike">
                          <a:solidFill>
                            <a:srgbClr val="000000"/>
                          </a:solidFill>
                          <a:effectLst/>
                          <a:latin typeface="Roboto" pitchFamily="2" charset="0"/>
                        </a:rPr>
                        <a:t>JUNIO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$15,930,996.00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28,053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5157625"/>
                  </a:ext>
                </a:extLst>
              </a:tr>
              <a:tr h="190500">
                <a:tc>
                  <a:txBody>
                    <a:bodyPr/>
                    <a:lstStyle/>
                    <a:p>
                      <a:pPr algn="l" rtl="0" fontAlgn="b"/>
                      <a:r>
                        <a:rPr lang="es-MX" sz="900" b="1" i="0" u="none" strike="noStrike">
                          <a:solidFill>
                            <a:srgbClr val="000000"/>
                          </a:solidFill>
                          <a:effectLst/>
                          <a:latin typeface="Roboto" pitchFamily="2" charset="0"/>
                        </a:rPr>
                        <a:t>JULIO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$29,164,320.00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28,260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7029074"/>
                  </a:ext>
                </a:extLst>
              </a:tr>
              <a:tr h="190500">
                <a:tc>
                  <a:txBody>
                    <a:bodyPr/>
                    <a:lstStyle/>
                    <a:p>
                      <a:pPr algn="l" rtl="0" fontAlgn="b"/>
                      <a:r>
                        <a:rPr lang="es-MX" sz="900" b="1" i="0" u="none" strike="noStrike">
                          <a:solidFill>
                            <a:srgbClr val="000000"/>
                          </a:solidFill>
                          <a:effectLst/>
                          <a:latin typeface="Roboto" pitchFamily="2" charset="0"/>
                        </a:rPr>
                        <a:t>AGOSTO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$29,280,936.00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28,373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7829568"/>
                  </a:ext>
                </a:extLst>
              </a:tr>
              <a:tr h="190500">
                <a:tc>
                  <a:txBody>
                    <a:bodyPr/>
                    <a:lstStyle/>
                    <a:p>
                      <a:pPr algn="l" rtl="0" fontAlgn="b"/>
                      <a:r>
                        <a:rPr lang="es-MX" sz="900" b="1" i="0" u="none" strike="noStrike">
                          <a:solidFill>
                            <a:srgbClr val="000000"/>
                          </a:solidFill>
                          <a:effectLst/>
                          <a:latin typeface="Roboto" pitchFamily="2" charset="0"/>
                        </a:rPr>
                        <a:t>SEPTIEMBRE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$15,797,936.00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28,473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311363"/>
                  </a:ext>
                </a:extLst>
              </a:tr>
              <a:tr h="190500">
                <a:tc>
                  <a:txBody>
                    <a:bodyPr/>
                    <a:lstStyle/>
                    <a:p>
                      <a:pPr algn="l" rtl="0" fontAlgn="b"/>
                      <a:r>
                        <a:rPr lang="es-MX" sz="900" b="1" i="0" u="none" strike="noStrike">
                          <a:solidFill>
                            <a:srgbClr val="000000"/>
                          </a:solidFill>
                          <a:effectLst/>
                          <a:latin typeface="Roboto" pitchFamily="2" charset="0"/>
                        </a:rPr>
                        <a:t>OCTUBRE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$16,488,604.00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28,647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4556292"/>
                  </a:ext>
                </a:extLst>
              </a:tr>
              <a:tr h="190500">
                <a:tc>
                  <a:txBody>
                    <a:bodyPr/>
                    <a:lstStyle/>
                    <a:p>
                      <a:pPr algn="l" rtl="0" fontAlgn="b"/>
                      <a:r>
                        <a:rPr lang="es-MX" sz="900" b="1" i="0" u="none" strike="noStrike">
                          <a:solidFill>
                            <a:srgbClr val="000000"/>
                          </a:solidFill>
                          <a:effectLst/>
                          <a:latin typeface="Roboto" pitchFamily="2" charset="0"/>
                        </a:rPr>
                        <a:t>NOVIEMBRE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$16,643,840.00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28,620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2977766"/>
                  </a:ext>
                </a:extLst>
              </a:tr>
              <a:tr h="190500">
                <a:tc>
                  <a:txBody>
                    <a:bodyPr/>
                    <a:lstStyle/>
                    <a:p>
                      <a:pPr algn="l" rtl="0" fontAlgn="b"/>
                      <a:r>
                        <a:rPr lang="es-MX" sz="900" b="1" i="0" u="none" strike="noStrike">
                          <a:solidFill>
                            <a:srgbClr val="000000"/>
                          </a:solidFill>
                          <a:effectLst/>
                          <a:latin typeface="Roboto" pitchFamily="2" charset="0"/>
                        </a:rPr>
                        <a:t>DICIEMBRE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a:solidFill>
                            <a:srgbClr val="000000"/>
                          </a:solidFill>
                          <a:effectLst/>
                          <a:latin typeface="Roboto" pitchFamily="2"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8135777"/>
                  </a:ext>
                </a:extLst>
              </a:tr>
              <a:tr h="200025">
                <a:tc>
                  <a:txBody>
                    <a:bodyPr/>
                    <a:lstStyle/>
                    <a:p>
                      <a:pPr algn="l" rtl="0" fontAlgn="b"/>
                      <a:r>
                        <a:rPr lang="es-MX" sz="900" b="1" i="0" u="none" strike="noStrike">
                          <a:solidFill>
                            <a:srgbClr val="000000"/>
                          </a:solidFill>
                          <a:effectLst/>
                          <a:latin typeface="Roboto" pitchFamily="2"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s-MX" sz="1100" b="1" i="0" u="none" strike="noStrike">
                          <a:solidFill>
                            <a:srgbClr val="000000"/>
                          </a:solidFill>
                          <a:effectLst/>
                          <a:latin typeface="Roboto" pitchFamily="2" charset="0"/>
                        </a:rPr>
                        <a:t>$204,825,578.00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s-MX" sz="900" b="0" i="0" u="none" strike="noStrike" dirty="0">
                          <a:solidFill>
                            <a:srgbClr val="000000"/>
                          </a:solidFill>
                          <a:effectLst/>
                          <a:latin typeface="Roboto" pitchFamily="2"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843710"/>
                  </a:ext>
                </a:extLst>
              </a:tr>
            </a:tbl>
          </a:graphicData>
        </a:graphic>
      </p:graphicFrame>
    </p:spTree>
    <p:extLst>
      <p:ext uri="{BB962C8B-B14F-4D97-AF65-F5344CB8AC3E}">
        <p14:creationId xmlns:p14="http://schemas.microsoft.com/office/powerpoint/2010/main" val="3195732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1209</TotalTime>
  <Words>1102</Words>
  <Application>Microsoft Office PowerPoint</Application>
  <PresentationFormat>Panorámica</PresentationFormat>
  <Paragraphs>146</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Cabin</vt:lpstr>
      <vt:lpstr>Cabin BOLD</vt:lpstr>
      <vt:lpstr>Calibri</vt:lpstr>
      <vt:lpstr>Calibri Light</vt:lpstr>
      <vt:lpstr>Montserrat Black</vt:lpstr>
      <vt:lpstr>Roboto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 Jose Vargas</dc:creator>
  <cp:lastModifiedBy>Claudia Ruvalcaba</cp:lastModifiedBy>
  <cp:revision>44</cp:revision>
  <dcterms:created xsi:type="dcterms:W3CDTF">2024-12-04T05:23:47Z</dcterms:created>
  <dcterms:modified xsi:type="dcterms:W3CDTF">2024-12-17T22:47:09Z</dcterms:modified>
</cp:coreProperties>
</file>